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8" r:id="rId2"/>
    <p:sldId id="422" r:id="rId3"/>
    <p:sldId id="429" r:id="rId4"/>
    <p:sldId id="455" r:id="rId5"/>
    <p:sldId id="454" r:id="rId6"/>
    <p:sldId id="423" r:id="rId7"/>
    <p:sldId id="456" r:id="rId8"/>
    <p:sldId id="431" r:id="rId9"/>
    <p:sldId id="443" r:id="rId10"/>
    <p:sldId id="457" r:id="rId11"/>
    <p:sldId id="425" r:id="rId12"/>
    <p:sldId id="426" r:id="rId13"/>
    <p:sldId id="441" r:id="rId14"/>
    <p:sldId id="427" r:id="rId15"/>
    <p:sldId id="447" r:id="rId16"/>
    <p:sldId id="448" r:id="rId17"/>
    <p:sldId id="449" r:id="rId18"/>
    <p:sldId id="450" r:id="rId19"/>
    <p:sldId id="452" r:id="rId20"/>
    <p:sldId id="451" r:id="rId21"/>
    <p:sldId id="446" r:id="rId22"/>
    <p:sldId id="428" r:id="rId23"/>
    <p:sldId id="436" r:id="rId24"/>
    <p:sldId id="439" r:id="rId25"/>
    <p:sldId id="459" r:id="rId26"/>
    <p:sldId id="437" r:id="rId27"/>
    <p:sldId id="444" r:id="rId28"/>
    <p:sldId id="445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B70"/>
    <a:srgbClr val="00323E"/>
    <a:srgbClr val="FFFFC5"/>
    <a:srgbClr val="FFFF00"/>
    <a:srgbClr val="009999"/>
    <a:srgbClr val="000064"/>
    <a:srgbClr val="FFFFFF"/>
    <a:srgbClr val="FFF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5" autoAdjust="0"/>
    <p:restoredTop sz="94713"/>
  </p:normalViewPr>
  <p:slideViewPr>
    <p:cSldViewPr>
      <p:cViewPr varScale="1">
        <p:scale>
          <a:sx n="110" d="100"/>
          <a:sy n="110" d="100"/>
        </p:scale>
        <p:origin x="162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9D0CF-D14B-4E41-BB88-DF075EE2FF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BCB5F-6773-497B-9E75-0934039C3C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78C57-686A-4D77-A858-B3C81F03B8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92A23-A01B-4949-A8D4-F5D112CE4C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289B6-C3DD-4F1A-BCB5-EE17944DBA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55F82-B56F-42BE-A053-2C763DE2E1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6A089-0A8B-4056-A6F4-31D59F6100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F790F-6EA0-4CC6-9BED-6EE7151657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193E5-29D7-43FC-9AB0-D4A3582F60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2830F-24F9-4453-8B29-EC81E663A0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0FBFB-0484-4375-B1F1-6449514D4F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5BD8D6-9733-43EE-9B64-DF4978A48A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13314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13315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2"/>
          <p:cNvSpPr txBox="1">
            <a:spLocks noChangeArrowheads="1"/>
          </p:cNvSpPr>
          <p:nvPr/>
        </p:nvSpPr>
        <p:spPr bwMode="auto">
          <a:xfrm>
            <a:off x="0" y="1447800"/>
            <a:ext cx="91440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i="1">
                <a:solidFill>
                  <a:srgbClr val="007692"/>
                </a:solidFill>
              </a:rPr>
              <a:t>Инновационный проект</a:t>
            </a:r>
            <a:endParaRPr lang="ru-RU" sz="2400" b="1" i="1">
              <a:solidFill>
                <a:srgbClr val="007692"/>
              </a:solidFill>
            </a:endParaRPr>
          </a:p>
          <a:p>
            <a:pPr algn="ctr"/>
            <a:r>
              <a:rPr lang="ru-RU" sz="3600" b="1" i="1">
                <a:solidFill>
                  <a:srgbClr val="00C5C0"/>
                </a:solidFill>
              </a:rPr>
              <a:t>«Внедрение модели адаптивной образовательной среды </a:t>
            </a:r>
          </a:p>
          <a:p>
            <a:pPr algn="ctr"/>
            <a:r>
              <a:rPr lang="ru-RU" sz="3600" b="1" i="1">
                <a:solidFill>
                  <a:srgbClr val="00C5C0"/>
                </a:solidFill>
              </a:rPr>
              <a:t>для реализации </a:t>
            </a:r>
          </a:p>
          <a:p>
            <a:pPr algn="ctr"/>
            <a:r>
              <a:rPr lang="ru-RU" sz="3600" b="1" i="1">
                <a:solidFill>
                  <a:srgbClr val="00C5C0"/>
                </a:solidFill>
              </a:rPr>
              <a:t>образовательных программ </a:t>
            </a:r>
          </a:p>
          <a:p>
            <a:pPr algn="ctr"/>
            <a:r>
              <a:rPr lang="ru-RU" sz="3600" b="1" i="1">
                <a:solidFill>
                  <a:srgbClr val="00C5C0"/>
                </a:solidFill>
              </a:rPr>
              <a:t>среднего специального образования в условиях инклюзии»</a:t>
            </a:r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55626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600" b="1" i="1" smtClean="0">
                <a:solidFill>
                  <a:srgbClr val="000064"/>
                </a:solidFill>
              </a:rPr>
              <a:t>Публикации преподавателей колледжа</a:t>
            </a:r>
            <a:r>
              <a:rPr lang="ru-RU" sz="1600" i="1" smtClean="0">
                <a:solidFill>
                  <a:srgbClr val="000064"/>
                </a:solidFill>
              </a:rPr>
              <a:t>: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1600" i="1" smtClean="0">
              <a:solidFill>
                <a:srgbClr val="000064"/>
              </a:solidFill>
            </a:endParaRPr>
          </a:p>
          <a:p>
            <a:pPr>
              <a:lnSpc>
                <a:spcPct val="80000"/>
              </a:lnSpc>
            </a:pPr>
            <a:r>
              <a:rPr lang="ru-RU" altLang="zh-CN" sz="1200" b="1" i="1" smtClean="0"/>
              <a:t>Учебно-методические материалы</a:t>
            </a:r>
          </a:p>
          <a:p>
            <a:pPr lvl="1">
              <a:lnSpc>
                <a:spcPct val="80000"/>
              </a:lnSpc>
            </a:pPr>
            <a:r>
              <a:rPr lang="ru-RU" altLang="zh-CN" sz="1200" b="1" i="1" smtClean="0"/>
              <a:t>Клочкова, А. М.</a:t>
            </a:r>
            <a:r>
              <a:rPr lang="ru-RU" altLang="zh-CN" sz="1200" i="1" smtClean="0"/>
              <a:t> Технологии социальной работы с различными группами населения : учебно-методические материалы / А. М. Клочкова, О. Н. Надточеева. – Могилев : МГУ имени А. А. Кулешова, 2022. – 116 с.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zh-CN" sz="1200" i="1" smtClean="0"/>
          </a:p>
          <a:p>
            <a:pPr>
              <a:lnSpc>
                <a:spcPct val="80000"/>
              </a:lnSpc>
            </a:pPr>
            <a:r>
              <a:rPr lang="ru-RU" altLang="zh-CN" sz="1200" b="1" i="1" smtClean="0"/>
              <a:t>Материалы конференций:</a:t>
            </a:r>
          </a:p>
          <a:p>
            <a:pPr lvl="1">
              <a:lnSpc>
                <a:spcPct val="80000"/>
              </a:lnSpc>
            </a:pPr>
            <a:r>
              <a:rPr lang="ru-RU" altLang="zh-CN" sz="1200" b="1" i="1" smtClean="0">
                <a:latin typeface="Times New Roman" pitchFamily="18" charset="0"/>
              </a:rPr>
              <a:t>Евменчик И.В.</a:t>
            </a:r>
            <a:r>
              <a:rPr lang="ru-RU" altLang="zh-CN" sz="1200" i="1" smtClean="0">
                <a:latin typeface="Times New Roman" pitchFamily="18" charset="0"/>
              </a:rPr>
              <a:t> Инклюзивные подходы в образовании учащихся социально-гуманитарного колледжа // Международная научно-практическая конференция «Подготовка кадров гуманитарных специальностей в педагогических колледжах: наследие и современность (к 150-летию со дня основания Полоцкого колледжа ВГУ имени П.М.Машерова)»</a:t>
            </a:r>
            <a:endParaRPr lang="ru-RU" altLang="zh-CN" sz="1200" b="1" i="1" smtClean="0">
              <a:latin typeface="Times New Roman" pitchFamily="18" charset="0"/>
            </a:endParaRPr>
          </a:p>
          <a:p>
            <a:pPr lvl="1">
              <a:lnSpc>
                <a:spcPct val="80000"/>
              </a:lnSpc>
            </a:pPr>
            <a:r>
              <a:rPr lang="ru-RU" altLang="zh-CN" sz="1200" b="1" i="1" smtClean="0">
                <a:latin typeface="Times New Roman" pitchFamily="18" charset="0"/>
              </a:rPr>
              <a:t>Евменчик И.В.</a:t>
            </a:r>
            <a:r>
              <a:rPr lang="ru-RU" altLang="zh-CN" sz="1200" i="1" smtClean="0">
                <a:latin typeface="Times New Roman" pitchFamily="18" charset="0"/>
              </a:rPr>
              <a:t> Инклюзия в профессиональном образовании Республики Беларусь // Всероссийская научно-практическая онлайн-конференция с международным участием Инклюзия в профессиональном образовании: теория и практика, опыт и результаты: сборник материалов межрегиональной научно – практической конференции / отв. ред. Сердюкова Т.С. – г. Омск: БПОУ ОКПТ, 2022 г.- С 38-43.</a:t>
            </a:r>
            <a:endParaRPr lang="ru-RU" altLang="zh-CN" sz="1200" b="1" i="1" smtClean="0">
              <a:latin typeface="Times New Roman" pitchFamily="18" charset="0"/>
            </a:endParaRPr>
          </a:p>
          <a:p>
            <a:pPr lvl="1">
              <a:lnSpc>
                <a:spcPct val="80000"/>
              </a:lnSpc>
            </a:pPr>
            <a:r>
              <a:rPr lang="ru-RU" altLang="zh-CN" sz="1200" b="1" i="1" smtClean="0">
                <a:latin typeface="Times New Roman" pitchFamily="18" charset="0"/>
              </a:rPr>
              <a:t>Ракутова, И. В.</a:t>
            </a:r>
            <a:r>
              <a:rPr lang="ru-RU" altLang="zh-CN" sz="1200" i="1" smtClean="0">
                <a:latin typeface="Times New Roman" pitchFamily="18" charset="0"/>
              </a:rPr>
              <a:t> Проблемы развития самосознания и межличностных отношений младших школьников с трудностями в обучении в рамках культурно-исторической концепции Л.С. Выготского / И. В. Ракутова // </a:t>
            </a:r>
            <a:r>
              <a:rPr lang="en-US" altLang="zh-CN" sz="1200" i="1" smtClean="0">
                <a:latin typeface="Times New Roman" pitchFamily="18" charset="0"/>
                <a:ea typeface="宋体" pitchFamily="2" charset="-122"/>
              </a:rPr>
              <a:t>III</a:t>
            </a:r>
            <a:r>
              <a:rPr lang="ru-RU" altLang="zh-CN" sz="1200" i="1" smtClean="0">
                <a:latin typeface="Times New Roman" pitchFamily="18" charset="0"/>
              </a:rPr>
              <a:t> Международная научно-практическая конференция «Актуальные проблемы современного образования в наследии Л. С. Выготского», УО «Гомельский государственный университет имени Ф. Скорины», </a:t>
            </a:r>
            <a:br>
              <a:rPr lang="ru-RU" altLang="zh-CN" sz="1200" i="1" smtClean="0">
                <a:latin typeface="Times New Roman" pitchFamily="18" charset="0"/>
              </a:rPr>
            </a:br>
            <a:r>
              <a:rPr lang="ru-RU" altLang="zh-CN" sz="1200" i="1" smtClean="0">
                <a:latin typeface="Times New Roman" pitchFamily="18" charset="0"/>
              </a:rPr>
              <a:t>18 ноября 2022 г.</a:t>
            </a:r>
            <a:endParaRPr lang="ru-RU" altLang="zh-CN" sz="1200" b="1" i="1" smtClean="0">
              <a:latin typeface="Times New Roman" pitchFamily="18" charset="0"/>
            </a:endParaRPr>
          </a:p>
          <a:p>
            <a:pPr lvl="1">
              <a:lnSpc>
                <a:spcPct val="80000"/>
              </a:lnSpc>
            </a:pPr>
            <a:r>
              <a:rPr lang="ru-RU" altLang="zh-CN" sz="1200" b="1" i="1" smtClean="0">
                <a:latin typeface="Times New Roman" pitchFamily="18" charset="0"/>
              </a:rPr>
              <a:t>Ракутова, И. В.</a:t>
            </a:r>
            <a:r>
              <a:rPr lang="ru-RU" altLang="zh-CN" sz="1200" i="1" smtClean="0">
                <a:latin typeface="Times New Roman" pitchFamily="18" charset="0"/>
              </a:rPr>
              <a:t> Сказкотерапия в коррекционно-развивающей работе с дошкольниками / И. В. Ракутова // Республиканский научно-практический семинар «Дошкольное образование в трансформационных процессов», БГПУ им. М. Танка</a:t>
            </a:r>
            <a:r>
              <a:rPr lang="en-US" altLang="zh-CN" sz="1200" i="1" smtClean="0">
                <a:latin typeface="Times New Roman" pitchFamily="18" charset="0"/>
                <a:ea typeface="宋体" pitchFamily="2" charset="-122"/>
              </a:rPr>
              <a:t>,</a:t>
            </a:r>
            <a:r>
              <a:rPr lang="ru-RU" altLang="zh-CN" sz="1200" i="1" smtClean="0">
                <a:latin typeface="Times New Roman" pitchFamily="18" charset="0"/>
              </a:rPr>
              <a:t> 24 ноября 2022 г.</a:t>
            </a:r>
          </a:p>
          <a:p>
            <a:pPr lvl="1">
              <a:lnSpc>
                <a:spcPct val="80000"/>
              </a:lnSpc>
            </a:pPr>
            <a:r>
              <a:rPr lang="ru-RU" altLang="zh-CN" sz="1200" b="1" i="1" smtClean="0">
                <a:latin typeface="Times New Roman" pitchFamily="18" charset="0"/>
              </a:rPr>
              <a:t>Ракутова, И. В.</a:t>
            </a:r>
            <a:r>
              <a:rPr lang="ru-RU" altLang="zh-CN" sz="1200" i="1" smtClean="0">
                <a:latin typeface="Times New Roman" pitchFamily="18" charset="0"/>
              </a:rPr>
              <a:t> Особенности профессиональной ориентации и готовности к педагогической деятельности учащихся колледжа / И. В. Ракутова // Республиканский научно-практический семинар «Дошкольное образование в трансформационных процессов», БГПУ им. М. Танка, 24 ноября 2022 г.</a:t>
            </a:r>
            <a:endParaRPr lang="ru-RU" altLang="zh-CN" sz="1200" b="1" i="1" smtClean="0">
              <a:latin typeface="Times New Roman" pitchFamily="18" charset="0"/>
            </a:endParaRPr>
          </a:p>
          <a:p>
            <a:pPr lvl="1">
              <a:lnSpc>
                <a:spcPct val="80000"/>
              </a:lnSpc>
            </a:pPr>
            <a:r>
              <a:rPr lang="ru-RU" altLang="zh-CN" sz="1200" b="1" i="1" smtClean="0">
                <a:latin typeface="Times New Roman" pitchFamily="18" charset="0"/>
              </a:rPr>
              <a:t>Ракутова, И. В.</a:t>
            </a:r>
            <a:r>
              <a:rPr lang="ru-RU" altLang="zh-CN" sz="1200" i="1" smtClean="0">
                <a:latin typeface="Times New Roman" pitchFamily="18" charset="0"/>
              </a:rPr>
              <a:t> Профессиональная ориентация и готовность к педагогической деятельности учащихся колледжа / И. В. Ракутова // II Международная заочная студенческая научно-практическая конференция «Шаг в профессию. Мы - будущее России», бюджетное профессиональное образовательное учреждение Орловской области «Орловский техникум сферы услуг», 25 ноября 2022 г.</a:t>
            </a:r>
            <a:endParaRPr lang="ru-RU" sz="1200" i="1" smtClean="0">
              <a:latin typeface="Times New Roman" pitchFamily="18" charset="0"/>
            </a:endParaRPr>
          </a:p>
        </p:txBody>
      </p:sp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pic>
        <p:nvPicPr>
          <p:cNvPr id="22531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  <p:sp>
        <p:nvSpPr>
          <p:cNvPr id="22533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24578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24579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2"/>
          <p:cNvSpPr txBox="1">
            <a:spLocks noChangeArrowheads="1"/>
          </p:cNvSpPr>
          <p:nvPr/>
        </p:nvSpPr>
        <p:spPr bwMode="auto">
          <a:xfrm>
            <a:off x="152400" y="1066800"/>
            <a:ext cx="883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1">
                <a:solidFill>
                  <a:srgbClr val="000064"/>
                </a:solidFill>
              </a:rPr>
              <a:t>21 декабря 2022 года - конференция учащихся социально-гуманитарного колледжа «Специалист XXI века: наука, практика, перспективы».</a:t>
            </a: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  <p:pic>
        <p:nvPicPr>
          <p:cNvPr id="24582" name="Picture 7" descr="_FxhyhT8A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828800"/>
            <a:ext cx="4191000" cy="3143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3" name="Picture 8" descr="YiaSeqJ416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048000"/>
            <a:ext cx="4191000" cy="3143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25602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25603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2"/>
          <p:cNvSpPr txBox="1">
            <a:spLocks noChangeArrowheads="1"/>
          </p:cNvSpPr>
          <p:nvPr/>
        </p:nvSpPr>
        <p:spPr bwMode="auto">
          <a:xfrm>
            <a:off x="381000" y="1447800"/>
            <a:ext cx="8382000" cy="434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009999"/>
                </a:solidFill>
              </a:rPr>
              <a:t>Работа со СМИ:</a:t>
            </a:r>
          </a:p>
          <a:p>
            <a:endParaRPr lang="ru-RU" sz="1400" b="1" i="1">
              <a:solidFill>
                <a:srgbClr val="000064"/>
              </a:solidFill>
            </a:endParaRPr>
          </a:p>
          <a:p>
            <a:r>
              <a:rPr lang="ru-RU" sz="1400" b="1" i="1">
                <a:solidFill>
                  <a:srgbClr val="000064"/>
                </a:solidFill>
              </a:rPr>
              <a:t>08.11.2022 на телеканале  Беларусь 4 «Новости региона» представлена информация о специальности «Социальная работа».</a:t>
            </a:r>
          </a:p>
          <a:p>
            <a:endParaRPr lang="ru-RU" sz="1400" b="1" i="1">
              <a:solidFill>
                <a:srgbClr val="000064"/>
              </a:solidFill>
            </a:endParaRPr>
          </a:p>
          <a:p>
            <a:r>
              <a:rPr lang="ru-RU" sz="1400" b="1" i="1">
                <a:solidFill>
                  <a:srgbClr val="000064"/>
                </a:solidFill>
              </a:rPr>
              <a:t>08.11.2022 на телеканале Беларусь 4 в передаче «Встретимся у звездочета» в сообщении о телемарафоне «Согреем детские сердца» представлена информация колледжа о специальности «Социальная работа» (интервью Кравец Е.В., Клочкова А.М., Ежикова Е.Л.).</a:t>
            </a:r>
          </a:p>
          <a:p>
            <a:endParaRPr lang="ru-RU" sz="1400" b="1" i="1">
              <a:solidFill>
                <a:srgbClr val="000064"/>
              </a:solidFill>
            </a:endParaRPr>
          </a:p>
          <a:p>
            <a:r>
              <a:rPr lang="ru-RU" sz="1400" b="1" i="1">
                <a:solidFill>
                  <a:srgbClr val="000064"/>
                </a:solidFill>
              </a:rPr>
              <a:t>08.11.2022 на телеканале СТВ в передаче «Встретимся у звездочета» в сообщении о телемарафоне «Согреем детские сердца» представлена информация о проекте «Инклюзивные мастерские «Чудо доступное каждому» (интервью Ежикова Е.Л.).</a:t>
            </a:r>
          </a:p>
          <a:p>
            <a:endParaRPr lang="ru-RU" sz="1400" b="1" i="1">
              <a:solidFill>
                <a:srgbClr val="000064"/>
              </a:solidFill>
            </a:endParaRPr>
          </a:p>
          <a:p>
            <a:r>
              <a:rPr lang="ru-RU" sz="1400" b="1" i="1">
                <a:solidFill>
                  <a:srgbClr val="000064"/>
                </a:solidFill>
              </a:rPr>
              <a:t>09.11.2022 на телеканале БЕЛАРУСЬ 4 Могилев вышел сюжет «Могилевские студенты проводят творческие мастер-классы детям-инвалидам» (интервью Клочкова А.М., Ежикова Е.Л.).</a:t>
            </a:r>
          </a:p>
          <a:p>
            <a:pPr>
              <a:buFont typeface="Wingdings" pitchFamily="2" charset="2"/>
              <a:buChar char="ü"/>
            </a:pPr>
            <a:endParaRPr lang="ru-RU" sz="1400" b="1" i="1">
              <a:solidFill>
                <a:srgbClr val="000064"/>
              </a:solidFill>
            </a:endParaRPr>
          </a:p>
          <a:p>
            <a:pPr>
              <a:buFont typeface="Wingdings" pitchFamily="2" charset="2"/>
              <a:buChar char="ü"/>
            </a:pPr>
            <a:endParaRPr lang="ru-RU" sz="1400" b="1" i="1">
              <a:solidFill>
                <a:srgbClr val="000064"/>
              </a:solidFill>
            </a:endParaRPr>
          </a:p>
        </p:txBody>
      </p:sp>
      <p:sp>
        <p:nvSpPr>
          <p:cNvPr id="25605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26626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26627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2"/>
          <p:cNvSpPr txBox="1">
            <a:spLocks noChangeArrowheads="1"/>
          </p:cNvSpPr>
          <p:nvPr/>
        </p:nvSpPr>
        <p:spPr bwMode="auto">
          <a:xfrm>
            <a:off x="228600" y="2500312"/>
            <a:ext cx="8686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solidFill>
                  <a:srgbClr val="000064"/>
                </a:solidFill>
              </a:rPr>
              <a:t>03.12.2022 в </a:t>
            </a:r>
            <a:r>
              <a:rPr lang="en-US" sz="2400" b="1" i="1" dirty="0" err="1">
                <a:solidFill>
                  <a:srgbClr val="000064"/>
                </a:solidFill>
              </a:rPr>
              <a:t>социально-гуманитарном</a:t>
            </a:r>
            <a:r>
              <a:rPr lang="en-US" sz="2400" b="1" i="1" dirty="0">
                <a:solidFill>
                  <a:srgbClr val="000064"/>
                </a:solidFill>
              </a:rPr>
              <a:t> </a:t>
            </a:r>
            <a:r>
              <a:rPr lang="en-US" sz="2400" b="1" i="1" dirty="0" err="1">
                <a:solidFill>
                  <a:srgbClr val="000064"/>
                </a:solidFill>
              </a:rPr>
              <a:t>колледже</a:t>
            </a:r>
            <a:r>
              <a:rPr lang="en-US" sz="2400" b="1" i="1" dirty="0">
                <a:solidFill>
                  <a:srgbClr val="000064"/>
                </a:solidFill>
              </a:rPr>
              <a:t> </a:t>
            </a:r>
            <a:r>
              <a:rPr lang="en-US" sz="2400" b="1" i="1" dirty="0" err="1">
                <a:solidFill>
                  <a:srgbClr val="000064"/>
                </a:solidFill>
              </a:rPr>
              <a:t>прошла</a:t>
            </a:r>
            <a:r>
              <a:rPr lang="en-US" sz="2400" b="1" i="1" dirty="0">
                <a:solidFill>
                  <a:srgbClr val="000064"/>
                </a:solidFill>
              </a:rPr>
              <a:t> </a:t>
            </a:r>
            <a:r>
              <a:rPr lang="en-US" sz="2400" b="1" i="1" dirty="0" err="1">
                <a:solidFill>
                  <a:srgbClr val="009999"/>
                </a:solidFill>
              </a:rPr>
              <a:t>акция</a:t>
            </a:r>
            <a:r>
              <a:rPr lang="en-US" sz="2400" b="1" i="1" dirty="0">
                <a:solidFill>
                  <a:srgbClr val="009999"/>
                </a:solidFill>
              </a:rPr>
              <a:t> </a:t>
            </a:r>
            <a:r>
              <a:rPr lang="en-US" sz="2400" b="1" i="1" dirty="0" err="1">
                <a:solidFill>
                  <a:srgbClr val="009999"/>
                </a:solidFill>
              </a:rPr>
              <a:t>ко</a:t>
            </a:r>
            <a:r>
              <a:rPr lang="en-US" sz="2400" b="1" i="1" dirty="0">
                <a:solidFill>
                  <a:srgbClr val="009999"/>
                </a:solidFill>
              </a:rPr>
              <a:t> </a:t>
            </a:r>
            <a:r>
              <a:rPr lang="en-US" sz="2400" b="1" i="1" dirty="0" err="1">
                <a:solidFill>
                  <a:srgbClr val="009999"/>
                </a:solidFill>
              </a:rPr>
              <a:t>Всемирному</a:t>
            </a:r>
            <a:r>
              <a:rPr lang="en-US" sz="2400" b="1" i="1" dirty="0">
                <a:solidFill>
                  <a:srgbClr val="009999"/>
                </a:solidFill>
              </a:rPr>
              <a:t> </a:t>
            </a:r>
            <a:r>
              <a:rPr lang="en-US" sz="2400" b="1" i="1" dirty="0" err="1">
                <a:solidFill>
                  <a:srgbClr val="009999"/>
                </a:solidFill>
              </a:rPr>
              <a:t>дню</a:t>
            </a:r>
            <a:r>
              <a:rPr lang="en-US" sz="2400" b="1" i="1" dirty="0">
                <a:solidFill>
                  <a:srgbClr val="009999"/>
                </a:solidFill>
              </a:rPr>
              <a:t> </a:t>
            </a:r>
            <a:r>
              <a:rPr lang="en-US" sz="2400" b="1" i="1" dirty="0" err="1">
                <a:solidFill>
                  <a:srgbClr val="009999"/>
                </a:solidFill>
              </a:rPr>
              <a:t>инвалидов</a:t>
            </a:r>
            <a:r>
              <a:rPr lang="ru-RU" sz="2400" b="1" i="1" dirty="0">
                <a:solidFill>
                  <a:srgbClr val="009999"/>
                </a:solidFill>
              </a:rPr>
              <a:t> «Доброта спасет мир»</a:t>
            </a:r>
            <a:r>
              <a:rPr lang="en-US" sz="2400" b="1" i="1" dirty="0">
                <a:solidFill>
                  <a:srgbClr val="000064"/>
                </a:solidFill>
              </a:rPr>
              <a:t>, в </a:t>
            </a:r>
            <a:r>
              <a:rPr lang="en-US" sz="2400" b="1" i="1" dirty="0" err="1">
                <a:solidFill>
                  <a:srgbClr val="000064"/>
                </a:solidFill>
              </a:rPr>
              <a:t>которой</a:t>
            </a:r>
            <a:r>
              <a:rPr lang="en-US" sz="2400" b="1" i="1" dirty="0">
                <a:solidFill>
                  <a:srgbClr val="000064"/>
                </a:solidFill>
              </a:rPr>
              <a:t> </a:t>
            </a:r>
            <a:r>
              <a:rPr lang="en-US" sz="2400" b="1" i="1" dirty="0" err="1">
                <a:solidFill>
                  <a:srgbClr val="000064"/>
                </a:solidFill>
              </a:rPr>
              <a:t>приняли</a:t>
            </a:r>
            <a:r>
              <a:rPr lang="en-US" sz="2400" b="1" i="1" dirty="0">
                <a:solidFill>
                  <a:srgbClr val="000064"/>
                </a:solidFill>
              </a:rPr>
              <a:t> </a:t>
            </a:r>
            <a:r>
              <a:rPr lang="en-US" sz="2400" b="1" i="1" dirty="0" err="1">
                <a:solidFill>
                  <a:srgbClr val="000064"/>
                </a:solidFill>
              </a:rPr>
              <a:t>активное</a:t>
            </a:r>
            <a:r>
              <a:rPr lang="en-US" sz="2400" b="1" i="1" dirty="0">
                <a:solidFill>
                  <a:srgbClr val="000064"/>
                </a:solidFill>
              </a:rPr>
              <a:t> </a:t>
            </a:r>
            <a:r>
              <a:rPr lang="en-US" sz="2400" b="1" i="1" dirty="0" err="1">
                <a:solidFill>
                  <a:srgbClr val="000064"/>
                </a:solidFill>
              </a:rPr>
              <a:t>участие</a:t>
            </a:r>
            <a:r>
              <a:rPr lang="en-US" sz="2400" b="1" i="1" dirty="0">
                <a:solidFill>
                  <a:srgbClr val="000064"/>
                </a:solidFill>
              </a:rPr>
              <a:t> </a:t>
            </a:r>
            <a:r>
              <a:rPr lang="en-US" sz="2400" b="1" i="1" dirty="0" err="1">
                <a:solidFill>
                  <a:srgbClr val="000064"/>
                </a:solidFill>
              </a:rPr>
              <a:t>учащиеся</a:t>
            </a:r>
            <a:r>
              <a:rPr lang="en-US" sz="2400" b="1" i="1" dirty="0">
                <a:solidFill>
                  <a:srgbClr val="000064"/>
                </a:solidFill>
              </a:rPr>
              <a:t> </a:t>
            </a:r>
            <a:r>
              <a:rPr lang="en-US" sz="2400" b="1" i="1" dirty="0" err="1">
                <a:solidFill>
                  <a:srgbClr val="000064"/>
                </a:solidFill>
              </a:rPr>
              <a:t>всех</a:t>
            </a:r>
            <a:r>
              <a:rPr lang="en-US" sz="2400" b="1" i="1" dirty="0">
                <a:solidFill>
                  <a:srgbClr val="000064"/>
                </a:solidFill>
              </a:rPr>
              <a:t> </a:t>
            </a:r>
            <a:r>
              <a:rPr lang="en-US" sz="2400" b="1" i="1" dirty="0" err="1">
                <a:solidFill>
                  <a:srgbClr val="000064"/>
                </a:solidFill>
              </a:rPr>
              <a:t>специальностей</a:t>
            </a:r>
            <a:r>
              <a:rPr lang="en-US" sz="2400" b="1" i="1" dirty="0">
                <a:solidFill>
                  <a:srgbClr val="000064"/>
                </a:solidFill>
              </a:rPr>
              <a:t>.  </a:t>
            </a:r>
            <a:endParaRPr lang="ru-RU" sz="2400" b="1" i="1" dirty="0">
              <a:solidFill>
                <a:srgbClr val="000064"/>
              </a:solidFill>
            </a:endParaRPr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  <p:sp>
        <p:nvSpPr>
          <p:cNvPr id="26630" name="AutoShape 8" descr="IMG_060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27650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27651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2"/>
          <p:cNvSpPr txBox="1">
            <a:spLocks noChangeArrowheads="1"/>
          </p:cNvSpPr>
          <p:nvPr/>
        </p:nvSpPr>
        <p:spPr bwMode="auto">
          <a:xfrm>
            <a:off x="457200" y="1828800"/>
            <a:ext cx="81534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000064"/>
                </a:solidFill>
              </a:rPr>
              <a:t>Прохождение учебной </a:t>
            </a:r>
            <a:r>
              <a:rPr lang="ru-RU" sz="2800" b="1" i="1">
                <a:solidFill>
                  <a:srgbClr val="009999"/>
                </a:solidFill>
              </a:rPr>
              <a:t>практики</a:t>
            </a:r>
            <a:r>
              <a:rPr lang="ru-RU" sz="2800" b="1" i="1">
                <a:solidFill>
                  <a:srgbClr val="000064"/>
                </a:solidFill>
              </a:rPr>
              <a:t> </a:t>
            </a:r>
          </a:p>
          <a:p>
            <a:pPr algn="ctr"/>
            <a:r>
              <a:rPr lang="ru-RU" sz="2800" b="1" i="1">
                <a:solidFill>
                  <a:srgbClr val="000064"/>
                </a:solidFill>
              </a:rPr>
              <a:t>в группах интегрированного обучения и воспитания </a:t>
            </a:r>
          </a:p>
          <a:p>
            <a:pPr algn="ctr"/>
            <a:r>
              <a:rPr lang="ru-RU" sz="2800" b="1" i="1">
                <a:solidFill>
                  <a:srgbClr val="000064"/>
                </a:solidFill>
              </a:rPr>
              <a:t>в учреждениях дошкольного образования, </a:t>
            </a:r>
          </a:p>
          <a:p>
            <a:pPr algn="ctr"/>
            <a:r>
              <a:rPr lang="ru-RU" sz="2800" b="1" i="1">
                <a:solidFill>
                  <a:srgbClr val="000064"/>
                </a:solidFill>
              </a:rPr>
              <a:t>отделениях дневного пребывания инвалидов территориальных центров социального обслуживания населения.</a:t>
            </a:r>
            <a:r>
              <a:rPr lang="ru-RU" sz="2400" b="1" i="1"/>
              <a:t>  </a:t>
            </a:r>
            <a:endParaRPr lang="ru-RU" sz="2000" b="1" i="1"/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28674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28675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2"/>
          <p:cNvSpPr txBox="1">
            <a:spLocks noChangeArrowheads="1"/>
          </p:cNvSpPr>
          <p:nvPr/>
        </p:nvSpPr>
        <p:spPr bwMode="auto">
          <a:xfrm>
            <a:off x="304800" y="14478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i="1">
                <a:solidFill>
                  <a:srgbClr val="009A96"/>
                </a:solidFill>
              </a:rPr>
              <a:t>СОЦИАЛЬНАЯ РАБОТА</a:t>
            </a:r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  <p:pic>
        <p:nvPicPr>
          <p:cNvPr id="2867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362200"/>
            <a:ext cx="6248400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29698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29699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  <p:pic>
        <p:nvPicPr>
          <p:cNvPr id="29701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0" y="1295400"/>
            <a:ext cx="3600450" cy="4800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02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295400"/>
            <a:ext cx="3598863" cy="4800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30722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30723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  <p:pic>
        <p:nvPicPr>
          <p:cNvPr id="30725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0845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219200"/>
            <a:ext cx="4033838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347544">
            <a:off x="3606800" y="1943100"/>
            <a:ext cx="22288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31747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31748" name="Picture 13" descr="logo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  <p:pic>
        <p:nvPicPr>
          <p:cNvPr id="31750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5" y="1219200"/>
            <a:ext cx="350202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70500" y="3657600"/>
            <a:ext cx="350202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8" descr="6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96950"/>
            <a:ext cx="7620000" cy="586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32771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32772" name="Picture 13" descr="logo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Box 2"/>
          <p:cNvSpPr txBox="1">
            <a:spLocks noChangeArrowheads="1"/>
          </p:cNvSpPr>
          <p:nvPr/>
        </p:nvSpPr>
        <p:spPr bwMode="auto">
          <a:xfrm>
            <a:off x="2286000" y="3962400"/>
            <a:ext cx="5638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 i="1">
                <a:solidFill>
                  <a:srgbClr val="009A96"/>
                </a:solidFill>
              </a:rPr>
              <a:t>ДОШКОЛЬНОЕ 	ОБРАЗОВАНИЕ</a:t>
            </a:r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14338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14339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2"/>
          <p:cNvSpPr txBox="1">
            <a:spLocks noChangeArrowheads="1"/>
          </p:cNvSpPr>
          <p:nvPr/>
        </p:nvSpPr>
        <p:spPr bwMode="auto">
          <a:xfrm>
            <a:off x="609600" y="1219200"/>
            <a:ext cx="81534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6200" indent="-76200" algn="ctr"/>
            <a:r>
              <a:rPr lang="en-US" sz="3600" b="1" i="1">
                <a:solidFill>
                  <a:srgbClr val="00C5C0"/>
                </a:solidFill>
              </a:rPr>
              <a:t>I. </a:t>
            </a:r>
            <a:r>
              <a:rPr lang="ru-RU" sz="3600" b="1" i="1">
                <a:solidFill>
                  <a:srgbClr val="00C5C0"/>
                </a:solidFill>
              </a:rPr>
              <a:t>Организационный этап:</a:t>
            </a:r>
          </a:p>
          <a:p>
            <a:pPr marL="76200" indent="-76200" algn="ctr"/>
            <a:endParaRPr lang="ru-RU" sz="1200" b="1" i="1">
              <a:solidFill>
                <a:srgbClr val="00C5C0"/>
              </a:solidFill>
            </a:endParaRPr>
          </a:p>
          <a:p>
            <a:pPr marL="76200" indent="-76200">
              <a:buFont typeface="Wingdings" pitchFamily="2" charset="2"/>
              <a:buChar char="ü"/>
            </a:pPr>
            <a:r>
              <a:rPr lang="ru-RU" sz="2000" b="1" i="1"/>
              <a:t>Создание творческой группы по осуществлению инновационной деятельности.</a:t>
            </a:r>
            <a:endParaRPr lang="ru-RU" sz="800" b="1" i="1"/>
          </a:p>
          <a:p>
            <a:pPr marL="76200" indent="-76200">
              <a:buFont typeface="Wingdings" pitchFamily="2" charset="2"/>
              <a:buChar char="ü"/>
            </a:pPr>
            <a:endParaRPr lang="ru-RU" sz="800"/>
          </a:p>
          <a:p>
            <a:pPr marL="76200" indent="-76200">
              <a:buFont typeface="Wingdings" pitchFamily="2" charset="2"/>
              <a:buChar char="ü"/>
            </a:pPr>
            <a:r>
              <a:rPr lang="ru-RU" sz="2000" b="1" i="1"/>
              <a:t>Разработка и утверждение календарного плана инновационной деятельности на 2022/2023 учебный год.</a:t>
            </a:r>
          </a:p>
          <a:p>
            <a:pPr marL="76200" indent="-76200">
              <a:buFont typeface="Wingdings" pitchFamily="2" charset="2"/>
              <a:buChar char="ü"/>
            </a:pPr>
            <a:endParaRPr lang="ru-RU" sz="800" b="1" i="1"/>
          </a:p>
          <a:p>
            <a:pPr marL="76200" indent="-76200">
              <a:buFont typeface="Wingdings" pitchFamily="2" charset="2"/>
              <a:buChar char="ü"/>
            </a:pPr>
            <a:r>
              <a:rPr lang="ru-RU" sz="2000" b="1" i="1"/>
              <a:t>Обучение участников творческой группы. Изучение передового опыта, имеющегося по инклюзивному профессиональному образованию в Республике Беларусь, мире, освещённого средствами массовой информации.</a:t>
            </a:r>
          </a:p>
          <a:p>
            <a:pPr marL="76200" indent="-76200">
              <a:buFont typeface="Wingdings" pitchFamily="2" charset="2"/>
              <a:buChar char="ü"/>
            </a:pPr>
            <a:endParaRPr lang="ru-RU" sz="800" b="1" i="1"/>
          </a:p>
          <a:p>
            <a:pPr marL="76200" indent="-76200">
              <a:buFont typeface="Wingdings" pitchFamily="2" charset="2"/>
              <a:buChar char="ü"/>
            </a:pPr>
            <a:r>
              <a:rPr lang="ru-RU" sz="2000" b="1" i="1"/>
              <a:t>Обсуждение вопросов инновационной деятельности на заседаниях цикловой комиссии, методического совета, педагогическом совете, Совете колледжа.</a:t>
            </a:r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2"/>
          <p:cNvPicPr>
            <a:picLocks noChangeAspect="1"/>
          </p:cNvPicPr>
          <p:nvPr/>
        </p:nvPicPr>
        <p:blipFill>
          <a:blip r:embed="rId2"/>
          <a:srcRect b="8963"/>
          <a:stretch>
            <a:fillRect/>
          </a:stretch>
        </p:blipFill>
        <p:spPr bwMode="auto">
          <a:xfrm>
            <a:off x="4267200" y="3200400"/>
            <a:ext cx="4572000" cy="30575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33795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33796" name="Picture 13" descr="logo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  <p:pic>
        <p:nvPicPr>
          <p:cNvPr id="33798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143000"/>
            <a:ext cx="4419600" cy="33147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34818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34819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  <p:pic>
        <p:nvPicPr>
          <p:cNvPr id="34821" name="Picture 9" descr="img_14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066800"/>
            <a:ext cx="4724400" cy="3149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2438400"/>
            <a:ext cx="4406900" cy="38258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35842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35843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Box 2"/>
          <p:cNvSpPr txBox="1">
            <a:spLocks noChangeArrowheads="1"/>
          </p:cNvSpPr>
          <p:nvPr/>
        </p:nvSpPr>
        <p:spPr bwMode="auto">
          <a:xfrm>
            <a:off x="304800" y="990600"/>
            <a:ext cx="8458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/>
              <a:t> </a:t>
            </a:r>
            <a:r>
              <a:rPr lang="ru-RU" sz="2000" b="1" i="1">
                <a:solidFill>
                  <a:srgbClr val="000064"/>
                </a:solidFill>
              </a:rPr>
              <a:t>Разработка отдельных тем учебных предметов для обучения учащихся специальностей «Дошкольное образование», «Социальная работа» для работы в условиях интегрированного обучения и воспитания, инклюзивного образования.</a:t>
            </a:r>
            <a:r>
              <a:rPr lang="ru-RU" sz="2400" b="1" i="1"/>
              <a:t>  </a:t>
            </a:r>
          </a:p>
        </p:txBody>
      </p:sp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  <p:pic>
        <p:nvPicPr>
          <p:cNvPr id="35846" name="Picture 14" descr="21d9a94dd9c877f5fba989a1dffcf0d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819400"/>
            <a:ext cx="5181600" cy="34559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36866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36867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2"/>
          <p:cNvSpPr txBox="1">
            <a:spLocks noChangeArrowheads="1"/>
          </p:cNvSpPr>
          <p:nvPr/>
        </p:nvSpPr>
        <p:spPr bwMode="auto">
          <a:xfrm>
            <a:off x="342900" y="1735666"/>
            <a:ext cx="845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i="1" dirty="0">
                <a:solidFill>
                  <a:srgbClr val="00C5C0"/>
                </a:solidFill>
              </a:rPr>
              <a:t>Взаимодействие с социальными партнерами</a:t>
            </a:r>
            <a:endParaRPr lang="ru-RU" sz="4000" b="1" i="1" dirty="0">
              <a:solidFill>
                <a:srgbClr val="000064"/>
              </a:solidFill>
            </a:endParaRPr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  <p:pic>
        <p:nvPicPr>
          <p:cNvPr id="36870" name="Picture 7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7769" y="3653366"/>
            <a:ext cx="15827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8" descr="cs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653366"/>
            <a:ext cx="3124200" cy="1733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2" descr="SGiKnpsLi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066800"/>
            <a:ext cx="3962400" cy="2967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37891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37892" name="Picture 13" descr="logo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Box 2"/>
          <p:cNvSpPr txBox="1">
            <a:spLocks noChangeArrowheads="1"/>
          </p:cNvSpPr>
          <p:nvPr/>
        </p:nvSpPr>
        <p:spPr bwMode="auto">
          <a:xfrm>
            <a:off x="152400" y="5029200"/>
            <a:ext cx="88392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en-US" sz="1600" b="1" i="1">
                <a:solidFill>
                  <a:srgbClr val="000064"/>
                </a:solidFill>
              </a:rPr>
              <a:t>18.10.2022 </a:t>
            </a:r>
            <a:r>
              <a:rPr lang="ru-RU" sz="1600" b="1" i="1">
                <a:solidFill>
                  <a:srgbClr val="000064"/>
                </a:solidFill>
              </a:rPr>
              <a:t>- </a:t>
            </a:r>
            <a:r>
              <a:rPr lang="en-US" sz="1600" b="1" i="1">
                <a:solidFill>
                  <a:srgbClr val="000064"/>
                </a:solidFill>
              </a:rPr>
              <a:t>инклюзивный </a:t>
            </a:r>
            <a:r>
              <a:rPr lang="en-US" sz="1600" b="1" i="1">
                <a:solidFill>
                  <a:srgbClr val="009999"/>
                </a:solidFill>
              </a:rPr>
              <a:t>мастер-клас</a:t>
            </a:r>
            <a:r>
              <a:rPr lang="ru-RU" sz="1600" b="1" i="1">
                <a:solidFill>
                  <a:srgbClr val="009999"/>
                </a:solidFill>
              </a:rPr>
              <a:t>с </a:t>
            </a:r>
            <a:r>
              <a:rPr lang="en-US" sz="1600" b="1" i="1">
                <a:solidFill>
                  <a:srgbClr val="009999"/>
                </a:solidFill>
              </a:rPr>
              <a:t>«Чудо</a:t>
            </a:r>
            <a:r>
              <a:rPr lang="ru-RU" sz="1600" b="1" i="1">
                <a:solidFill>
                  <a:srgbClr val="009999"/>
                </a:solidFill>
              </a:rPr>
              <a:t>,</a:t>
            </a:r>
            <a:r>
              <a:rPr lang="en-US" sz="1600" b="1" i="1">
                <a:solidFill>
                  <a:srgbClr val="009999"/>
                </a:solidFill>
              </a:rPr>
              <a:t> доступное каждому»</a:t>
            </a:r>
            <a:r>
              <a:rPr lang="en-US" sz="1600" b="1" i="1">
                <a:solidFill>
                  <a:srgbClr val="000064"/>
                </a:solidFill>
              </a:rPr>
              <a:t> по разработке мультфильмов, где дети с особенностями в развитии наравне со здоровыми ребятами создают свои анимационные истории.</a:t>
            </a:r>
            <a:r>
              <a:rPr lang="ru-RU" sz="1600" b="1" i="1">
                <a:solidFill>
                  <a:srgbClr val="000064"/>
                </a:solidFill>
              </a:rPr>
              <a:t> </a:t>
            </a:r>
          </a:p>
          <a:p>
            <a:pPr marL="342900" indent="-342900" algn="ctr"/>
            <a:r>
              <a:rPr lang="en-US" sz="1600" b="1" i="1">
                <a:solidFill>
                  <a:srgbClr val="000064"/>
                </a:solidFill>
              </a:rPr>
              <a:t>Это мероприятие посетили гости с общественной организации </a:t>
            </a:r>
            <a:endParaRPr lang="ru-RU" sz="1600" b="1" i="1">
              <a:solidFill>
                <a:srgbClr val="000064"/>
              </a:solidFill>
            </a:endParaRPr>
          </a:p>
          <a:p>
            <a:pPr marL="342900" indent="-342900" algn="ctr"/>
            <a:r>
              <a:rPr lang="en-US" sz="1600" b="1" i="1">
                <a:solidFill>
                  <a:srgbClr val="009999"/>
                </a:solidFill>
              </a:rPr>
              <a:t>«Белорусский детский фонд».</a:t>
            </a:r>
          </a:p>
        </p:txBody>
      </p:sp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  <p:pic>
        <p:nvPicPr>
          <p:cNvPr id="37895" name="Picture 10" descr="h5vgNnyt9v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066800"/>
            <a:ext cx="3657600" cy="2740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6" name="Picture 11" descr="eNeVutTTbF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2286000"/>
            <a:ext cx="3505200" cy="26257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38914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38915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Box 2"/>
          <p:cNvSpPr txBox="1">
            <a:spLocks noChangeArrowheads="1"/>
          </p:cNvSpPr>
          <p:nvPr/>
        </p:nvSpPr>
        <p:spPr bwMode="auto">
          <a:xfrm>
            <a:off x="152400" y="6019800"/>
            <a:ext cx="883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ru-RU" sz="1600" b="1" i="1">
                <a:solidFill>
                  <a:srgbClr val="000064"/>
                </a:solidFill>
              </a:rPr>
              <a:t>Инклюзивные творческие мастерские по созданию мультфильмов.</a:t>
            </a:r>
            <a:endParaRPr lang="en-US" sz="1600" b="1" i="1">
              <a:solidFill>
                <a:srgbClr val="009999"/>
              </a:solidFill>
            </a:endParaRPr>
          </a:p>
        </p:txBody>
      </p:sp>
      <p:sp>
        <p:nvSpPr>
          <p:cNvPr id="38917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  <p:pic>
        <p:nvPicPr>
          <p:cNvPr id="38918" name="Picture 10" descr="IMG_61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0668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11" descr="IMG_61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32766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2" descr="IMG_617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1066800"/>
            <a:ext cx="26860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39938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39939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2"/>
          <p:cNvSpPr txBox="1">
            <a:spLocks noChangeArrowheads="1"/>
          </p:cNvSpPr>
          <p:nvPr/>
        </p:nvSpPr>
        <p:spPr bwMode="auto">
          <a:xfrm>
            <a:off x="152400" y="914400"/>
            <a:ext cx="88392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i="1">
                <a:solidFill>
                  <a:srgbClr val="000064"/>
                </a:solidFill>
              </a:rPr>
              <a:t>11 </a:t>
            </a:r>
            <a:r>
              <a:rPr lang="ru-RU" sz="1600" b="1" i="1">
                <a:solidFill>
                  <a:srgbClr val="000064"/>
                </a:solidFill>
              </a:rPr>
              <a:t>октября</a:t>
            </a:r>
            <a:r>
              <a:rPr lang="en-US" sz="1600" b="1" i="1">
                <a:solidFill>
                  <a:srgbClr val="000064"/>
                </a:solidFill>
              </a:rPr>
              <a:t> </a:t>
            </a:r>
            <a:r>
              <a:rPr lang="ru-RU" sz="1600" b="1" i="1">
                <a:solidFill>
                  <a:srgbClr val="000064"/>
                </a:solidFill>
              </a:rPr>
              <a:t>2022 года учащиеся</a:t>
            </a:r>
            <a:r>
              <a:rPr lang="en-US" sz="1600" b="1" i="1">
                <a:solidFill>
                  <a:srgbClr val="000064"/>
                </a:solidFill>
              </a:rPr>
              <a:t> </a:t>
            </a:r>
            <a:r>
              <a:rPr lang="ru-RU" sz="1600" b="1" i="1">
                <a:solidFill>
                  <a:srgbClr val="000064"/>
                </a:solidFill>
              </a:rPr>
              <a:t>специальности</a:t>
            </a:r>
            <a:r>
              <a:rPr lang="en-US" sz="1600" b="1" i="1">
                <a:solidFill>
                  <a:srgbClr val="000064"/>
                </a:solidFill>
              </a:rPr>
              <a:t> «</a:t>
            </a:r>
            <a:r>
              <a:rPr lang="ru-RU" sz="1600" b="1" i="1">
                <a:solidFill>
                  <a:srgbClr val="000064"/>
                </a:solidFill>
              </a:rPr>
              <a:t>Социальная</a:t>
            </a:r>
            <a:r>
              <a:rPr lang="en-US" sz="1600" b="1" i="1">
                <a:solidFill>
                  <a:srgbClr val="000064"/>
                </a:solidFill>
              </a:rPr>
              <a:t> </a:t>
            </a:r>
            <a:r>
              <a:rPr lang="ru-RU" sz="1600" b="1" i="1">
                <a:solidFill>
                  <a:srgbClr val="000064"/>
                </a:solidFill>
              </a:rPr>
              <a:t>работа</a:t>
            </a:r>
            <a:r>
              <a:rPr lang="en-US" sz="1600" b="1" i="1">
                <a:solidFill>
                  <a:srgbClr val="000064"/>
                </a:solidFill>
              </a:rPr>
              <a:t>» </a:t>
            </a:r>
            <a:r>
              <a:rPr lang="ru-RU" sz="1600" b="1" i="1">
                <a:solidFill>
                  <a:srgbClr val="000064"/>
                </a:solidFill>
              </a:rPr>
              <a:t>приняли участие в </a:t>
            </a:r>
            <a:r>
              <a:rPr lang="ru-RU" sz="1600" b="1" i="1">
                <a:solidFill>
                  <a:schemeClr val="hlink"/>
                </a:solidFill>
              </a:rPr>
              <a:t>мастер-классе «Тепло добрых рук»</a:t>
            </a:r>
            <a:r>
              <a:rPr lang="ru-RU" sz="1600" b="1" i="1">
                <a:solidFill>
                  <a:srgbClr val="000064"/>
                </a:solidFill>
              </a:rPr>
              <a:t>, который провела</a:t>
            </a:r>
            <a:r>
              <a:rPr lang="en-US" sz="1600" b="1" i="1">
                <a:solidFill>
                  <a:srgbClr val="000064"/>
                </a:solidFill>
              </a:rPr>
              <a:t> </a:t>
            </a:r>
            <a:r>
              <a:rPr lang="ru-RU" sz="1600" b="1" i="1">
                <a:solidFill>
                  <a:srgbClr val="000064"/>
                </a:solidFill>
              </a:rPr>
              <a:t>руководитель</a:t>
            </a:r>
            <a:r>
              <a:rPr lang="en-US" sz="1600" b="1" i="1">
                <a:solidFill>
                  <a:srgbClr val="000064"/>
                </a:solidFill>
              </a:rPr>
              <a:t> </a:t>
            </a:r>
            <a:r>
              <a:rPr lang="ru-RU" sz="1600" b="1" i="1">
                <a:solidFill>
                  <a:srgbClr val="000064"/>
                </a:solidFill>
              </a:rPr>
              <a:t>кружка</a:t>
            </a:r>
            <a:r>
              <a:rPr lang="en-US" sz="1600" b="1" i="1">
                <a:solidFill>
                  <a:srgbClr val="000064"/>
                </a:solidFill>
              </a:rPr>
              <a:t> </a:t>
            </a:r>
            <a:r>
              <a:rPr lang="ru-RU" sz="1600" b="1" i="1">
                <a:solidFill>
                  <a:srgbClr val="000064"/>
                </a:solidFill>
              </a:rPr>
              <a:t>социально</a:t>
            </a:r>
            <a:r>
              <a:rPr lang="en-US" sz="1600" b="1" i="1">
                <a:solidFill>
                  <a:srgbClr val="000064"/>
                </a:solidFill>
              </a:rPr>
              <a:t>-</a:t>
            </a:r>
            <a:r>
              <a:rPr lang="ru-RU" sz="1600" b="1" i="1">
                <a:solidFill>
                  <a:srgbClr val="000064"/>
                </a:solidFill>
              </a:rPr>
              <a:t>трудовой</a:t>
            </a:r>
            <a:r>
              <a:rPr lang="en-US" sz="1600" b="1" i="1">
                <a:solidFill>
                  <a:srgbClr val="000064"/>
                </a:solidFill>
              </a:rPr>
              <a:t> </a:t>
            </a:r>
            <a:r>
              <a:rPr lang="ru-RU" sz="1600" b="1" i="1">
                <a:solidFill>
                  <a:srgbClr val="000064"/>
                </a:solidFill>
              </a:rPr>
              <a:t>реабилитации</a:t>
            </a:r>
            <a:r>
              <a:rPr lang="en-US" sz="1600" b="1" i="1">
                <a:solidFill>
                  <a:srgbClr val="000064"/>
                </a:solidFill>
              </a:rPr>
              <a:t> «</a:t>
            </a:r>
            <a:r>
              <a:rPr lang="ru-RU" sz="1600" b="1" i="1">
                <a:solidFill>
                  <a:srgbClr val="000064"/>
                </a:solidFill>
              </a:rPr>
              <a:t>МастерАРТ</a:t>
            </a:r>
            <a:r>
              <a:rPr lang="en-US" sz="1600" b="1" i="1">
                <a:solidFill>
                  <a:srgbClr val="000064"/>
                </a:solidFill>
              </a:rPr>
              <a:t>» </a:t>
            </a:r>
            <a:r>
              <a:rPr lang="ru-RU" sz="1600" b="1" i="1">
                <a:solidFill>
                  <a:schemeClr val="hlink"/>
                </a:solidFill>
              </a:rPr>
              <a:t>отделения</a:t>
            </a:r>
            <a:r>
              <a:rPr lang="en-US" sz="1600" b="1" i="1">
                <a:solidFill>
                  <a:schemeClr val="hlink"/>
                </a:solidFill>
              </a:rPr>
              <a:t> </a:t>
            </a:r>
            <a:r>
              <a:rPr lang="ru-RU" sz="1600" b="1" i="1">
                <a:solidFill>
                  <a:schemeClr val="hlink"/>
                </a:solidFill>
              </a:rPr>
              <a:t>дневного</a:t>
            </a:r>
            <a:r>
              <a:rPr lang="en-US" sz="1600" b="1" i="1">
                <a:solidFill>
                  <a:schemeClr val="hlink"/>
                </a:solidFill>
              </a:rPr>
              <a:t> </a:t>
            </a:r>
            <a:r>
              <a:rPr lang="ru-RU" sz="1600" b="1" i="1">
                <a:solidFill>
                  <a:schemeClr val="hlink"/>
                </a:solidFill>
              </a:rPr>
              <a:t>пребывания</a:t>
            </a:r>
            <a:r>
              <a:rPr lang="en-US" sz="1600" b="1" i="1">
                <a:solidFill>
                  <a:schemeClr val="hlink"/>
                </a:solidFill>
              </a:rPr>
              <a:t> </a:t>
            </a:r>
            <a:r>
              <a:rPr lang="ru-RU" sz="1600" b="1" i="1">
                <a:solidFill>
                  <a:schemeClr val="hlink"/>
                </a:solidFill>
              </a:rPr>
              <a:t>для</a:t>
            </a:r>
            <a:r>
              <a:rPr lang="en-US" sz="1600" b="1" i="1">
                <a:solidFill>
                  <a:schemeClr val="hlink"/>
                </a:solidFill>
              </a:rPr>
              <a:t> </a:t>
            </a:r>
            <a:r>
              <a:rPr lang="ru-RU" sz="1600" b="1" i="1">
                <a:solidFill>
                  <a:schemeClr val="hlink"/>
                </a:solidFill>
              </a:rPr>
              <a:t>инвалидов</a:t>
            </a:r>
            <a:r>
              <a:rPr lang="en-US" sz="1600" b="1" i="1">
                <a:solidFill>
                  <a:schemeClr val="hlink"/>
                </a:solidFill>
              </a:rPr>
              <a:t> </a:t>
            </a:r>
            <a:r>
              <a:rPr lang="ru-RU" sz="1600" b="1" i="1">
                <a:solidFill>
                  <a:schemeClr val="hlink"/>
                </a:solidFill>
              </a:rPr>
              <a:t>ЦСОН</a:t>
            </a:r>
            <a:r>
              <a:rPr lang="en-US" sz="1600" b="1" i="1">
                <a:solidFill>
                  <a:schemeClr val="hlink"/>
                </a:solidFill>
              </a:rPr>
              <a:t> </a:t>
            </a:r>
            <a:r>
              <a:rPr lang="ru-RU" sz="1600" b="1" i="1">
                <a:solidFill>
                  <a:schemeClr val="hlink"/>
                </a:solidFill>
              </a:rPr>
              <a:t>Ленинского</a:t>
            </a:r>
            <a:r>
              <a:rPr lang="en-US" sz="1600" b="1" i="1">
                <a:solidFill>
                  <a:schemeClr val="hlink"/>
                </a:solidFill>
              </a:rPr>
              <a:t> </a:t>
            </a:r>
            <a:r>
              <a:rPr lang="ru-RU" sz="1600" b="1" i="1">
                <a:solidFill>
                  <a:schemeClr val="hlink"/>
                </a:solidFill>
              </a:rPr>
              <a:t>района</a:t>
            </a:r>
            <a:r>
              <a:rPr lang="en-US" sz="1600" b="1" i="1">
                <a:solidFill>
                  <a:schemeClr val="hlink"/>
                </a:solidFill>
              </a:rPr>
              <a:t> </a:t>
            </a:r>
            <a:r>
              <a:rPr lang="ru-RU" sz="1600" b="1" i="1">
                <a:solidFill>
                  <a:schemeClr val="hlink"/>
                </a:solidFill>
              </a:rPr>
              <a:t>города Могилева</a:t>
            </a:r>
            <a:r>
              <a:rPr lang="en-US" sz="1600" b="1" i="1">
                <a:solidFill>
                  <a:schemeClr val="hlink"/>
                </a:solidFill>
              </a:rPr>
              <a:t>.</a:t>
            </a:r>
            <a:r>
              <a:rPr lang="en-US" sz="1600" b="1" i="1">
                <a:solidFill>
                  <a:srgbClr val="000064"/>
                </a:solidFill>
              </a:rPr>
              <a:t> </a:t>
            </a:r>
            <a:r>
              <a:rPr lang="ru-RU" sz="1600" b="1" i="1">
                <a:solidFill>
                  <a:srgbClr val="000064"/>
                </a:solidFill>
              </a:rPr>
              <a:t>Участниками</a:t>
            </a:r>
            <a:r>
              <a:rPr lang="en-US" sz="1600" b="1" i="1">
                <a:solidFill>
                  <a:srgbClr val="000064"/>
                </a:solidFill>
              </a:rPr>
              <a:t> </a:t>
            </a:r>
            <a:r>
              <a:rPr lang="ru-RU" sz="1600" b="1" i="1">
                <a:solidFill>
                  <a:srgbClr val="000064"/>
                </a:solidFill>
              </a:rPr>
              <a:t>мастер</a:t>
            </a:r>
            <a:r>
              <a:rPr lang="en-US" sz="1600" b="1" i="1">
                <a:solidFill>
                  <a:srgbClr val="000064"/>
                </a:solidFill>
              </a:rPr>
              <a:t>-</a:t>
            </a:r>
            <a:r>
              <a:rPr lang="ru-RU" sz="1600" b="1" i="1">
                <a:solidFill>
                  <a:srgbClr val="000064"/>
                </a:solidFill>
              </a:rPr>
              <a:t>класса</a:t>
            </a:r>
            <a:r>
              <a:rPr lang="en-US" sz="1600" b="1" i="1">
                <a:solidFill>
                  <a:srgbClr val="000064"/>
                </a:solidFill>
              </a:rPr>
              <a:t> </a:t>
            </a:r>
            <a:r>
              <a:rPr lang="ru-RU" sz="1600" b="1" i="1">
                <a:solidFill>
                  <a:srgbClr val="000064"/>
                </a:solidFill>
              </a:rPr>
              <a:t>были</a:t>
            </a:r>
            <a:r>
              <a:rPr lang="en-US" sz="1600" b="1" i="1">
                <a:solidFill>
                  <a:srgbClr val="000064"/>
                </a:solidFill>
              </a:rPr>
              <a:t> </a:t>
            </a:r>
            <a:r>
              <a:rPr lang="ru-RU" sz="1600" b="1" i="1">
                <a:solidFill>
                  <a:srgbClr val="000064"/>
                </a:solidFill>
              </a:rPr>
              <a:t>не</a:t>
            </a:r>
            <a:r>
              <a:rPr lang="en-US" sz="1600" b="1" i="1">
                <a:solidFill>
                  <a:srgbClr val="000064"/>
                </a:solidFill>
              </a:rPr>
              <a:t> </a:t>
            </a:r>
            <a:r>
              <a:rPr lang="ru-RU" sz="1600" b="1" i="1">
                <a:solidFill>
                  <a:srgbClr val="000064"/>
                </a:solidFill>
              </a:rPr>
              <a:t>только</a:t>
            </a:r>
            <a:r>
              <a:rPr lang="en-US" sz="1600" b="1" i="1">
                <a:solidFill>
                  <a:srgbClr val="000064"/>
                </a:solidFill>
              </a:rPr>
              <a:t> </a:t>
            </a:r>
            <a:r>
              <a:rPr lang="ru-RU" sz="1600" b="1" i="1">
                <a:solidFill>
                  <a:srgbClr val="000064"/>
                </a:solidFill>
              </a:rPr>
              <a:t>учащиеся</a:t>
            </a:r>
            <a:r>
              <a:rPr lang="en-US" sz="1600" b="1" i="1">
                <a:solidFill>
                  <a:srgbClr val="000064"/>
                </a:solidFill>
              </a:rPr>
              <a:t> </a:t>
            </a:r>
            <a:r>
              <a:rPr lang="ru-RU" sz="1600" b="1" i="1">
                <a:solidFill>
                  <a:srgbClr val="000064"/>
                </a:solidFill>
              </a:rPr>
              <a:t>нашего</a:t>
            </a:r>
            <a:r>
              <a:rPr lang="en-US" sz="1600" b="1" i="1">
                <a:solidFill>
                  <a:srgbClr val="000064"/>
                </a:solidFill>
              </a:rPr>
              <a:t> </a:t>
            </a:r>
            <a:r>
              <a:rPr lang="ru-RU" sz="1600" b="1" i="1">
                <a:solidFill>
                  <a:srgbClr val="000064"/>
                </a:solidFill>
              </a:rPr>
              <a:t>колледжа</a:t>
            </a:r>
            <a:r>
              <a:rPr lang="en-US" sz="1600" b="1" i="1">
                <a:solidFill>
                  <a:srgbClr val="000064"/>
                </a:solidFill>
              </a:rPr>
              <a:t>, </a:t>
            </a:r>
            <a:r>
              <a:rPr lang="ru-RU" sz="1600" b="1" i="1">
                <a:solidFill>
                  <a:srgbClr val="000064"/>
                </a:solidFill>
              </a:rPr>
              <a:t>но</a:t>
            </a:r>
            <a:r>
              <a:rPr lang="en-US" sz="1600" b="1" i="1">
                <a:solidFill>
                  <a:srgbClr val="000064"/>
                </a:solidFill>
              </a:rPr>
              <a:t> </a:t>
            </a:r>
            <a:r>
              <a:rPr lang="ru-RU" sz="1600" b="1" i="1">
                <a:solidFill>
                  <a:srgbClr val="000064"/>
                </a:solidFill>
              </a:rPr>
              <a:t>и</a:t>
            </a:r>
            <a:r>
              <a:rPr lang="en-US" sz="1600" b="1" i="1">
                <a:solidFill>
                  <a:srgbClr val="000064"/>
                </a:solidFill>
              </a:rPr>
              <a:t> </a:t>
            </a:r>
            <a:r>
              <a:rPr lang="ru-RU" sz="1600" b="1" i="1">
                <a:solidFill>
                  <a:srgbClr val="000064"/>
                </a:solidFill>
              </a:rPr>
              <a:t>посетители</a:t>
            </a:r>
            <a:r>
              <a:rPr lang="en-US" sz="1600" b="1" i="1">
                <a:solidFill>
                  <a:srgbClr val="000064"/>
                </a:solidFill>
              </a:rPr>
              <a:t> </a:t>
            </a:r>
            <a:r>
              <a:rPr lang="ru-RU" sz="1600" b="1" i="1">
                <a:solidFill>
                  <a:srgbClr val="000064"/>
                </a:solidFill>
              </a:rPr>
              <a:t>данного</a:t>
            </a:r>
            <a:r>
              <a:rPr lang="en-US" sz="1600" b="1" i="1">
                <a:solidFill>
                  <a:srgbClr val="000064"/>
                </a:solidFill>
              </a:rPr>
              <a:t> </a:t>
            </a:r>
            <a:r>
              <a:rPr lang="ru-RU" sz="1600" b="1" i="1">
                <a:solidFill>
                  <a:srgbClr val="000064"/>
                </a:solidFill>
              </a:rPr>
              <a:t>отделения</a:t>
            </a:r>
            <a:r>
              <a:rPr lang="en-US" sz="1600" b="1" i="1">
                <a:solidFill>
                  <a:srgbClr val="000064"/>
                </a:solidFill>
              </a:rPr>
              <a:t>.</a:t>
            </a:r>
            <a:endParaRPr lang="ru-RU" sz="1600" b="1" i="1">
              <a:solidFill>
                <a:srgbClr val="000064"/>
              </a:solidFill>
            </a:endParaRP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  <p:pic>
        <p:nvPicPr>
          <p:cNvPr id="39942" name="Picture 7" descr="20221011_1107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514600"/>
            <a:ext cx="4038600" cy="22717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43" name="Picture 8" descr="20221011_1113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514600"/>
            <a:ext cx="4038600" cy="22717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44" name="Picture 9" descr="20221011_1149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4038600"/>
            <a:ext cx="4191000" cy="23574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40962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40963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Box 2"/>
          <p:cNvSpPr txBox="1">
            <a:spLocks noChangeArrowheads="1"/>
          </p:cNvSpPr>
          <p:nvPr/>
        </p:nvSpPr>
        <p:spPr bwMode="auto">
          <a:xfrm>
            <a:off x="0" y="4800600"/>
            <a:ext cx="89916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ru-RU" sz="1600" b="1" i="1">
                <a:solidFill>
                  <a:srgbClr val="000064"/>
                </a:solidFill>
              </a:rPr>
              <a:t>Охватить всех нуждающихся своим вниманием и заботой – такова основная цель </a:t>
            </a:r>
            <a:r>
              <a:rPr lang="ru-RU" sz="1600" b="1" i="1">
                <a:solidFill>
                  <a:srgbClr val="009999"/>
                </a:solidFill>
              </a:rPr>
              <a:t>марафона добрых дел «От сердца к сердцу!»,</a:t>
            </a:r>
            <a:r>
              <a:rPr lang="ru-RU" sz="1600" b="1" i="1">
                <a:solidFill>
                  <a:srgbClr val="000064"/>
                </a:solidFill>
              </a:rPr>
              <a:t> который провели специалисты отделения дневного пребывания для инвалидов</a:t>
            </a:r>
            <a:r>
              <a:rPr lang="ru-RU" sz="1600" b="1" i="1">
                <a:solidFill>
                  <a:schemeClr val="hlink"/>
                </a:solidFill>
              </a:rPr>
              <a:t> учреждения «Центр социального обслуживания населения Октябрьского района г. Могилева»</a:t>
            </a:r>
            <a:r>
              <a:rPr lang="ru-RU" sz="1600" b="1" i="1">
                <a:solidFill>
                  <a:srgbClr val="000064"/>
                </a:solidFill>
              </a:rPr>
              <a:t> совместно с учащимися социально-гуманитарного колледжа в рамках мероприятий республиканской благотворительной акции «От всей души».</a:t>
            </a:r>
            <a:endParaRPr lang="en-US" sz="1600" b="1" i="1">
              <a:solidFill>
                <a:srgbClr val="000064"/>
              </a:solidFill>
            </a:endParaRPr>
          </a:p>
        </p:txBody>
      </p:sp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  <p:pic>
        <p:nvPicPr>
          <p:cNvPr id="40966" name="Picture 10" descr="IMG_20230113_1043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0668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1" descr="IMG_20230113_10515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752600"/>
            <a:ext cx="4038600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41986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41987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Box 2"/>
          <p:cNvSpPr txBox="1">
            <a:spLocks noChangeArrowheads="1"/>
          </p:cNvSpPr>
          <p:nvPr/>
        </p:nvSpPr>
        <p:spPr bwMode="auto">
          <a:xfrm>
            <a:off x="0" y="4953000"/>
            <a:ext cx="8991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ru-RU" sz="1600" b="1" i="1">
                <a:solidFill>
                  <a:srgbClr val="000064"/>
                </a:solidFill>
              </a:rPr>
              <a:t>	В рамках благотворительной акции для пожилых людей «От всей души» участники художественной самодеятельности колледжа организовали праздничную </a:t>
            </a:r>
            <a:r>
              <a:rPr lang="ru-RU" sz="1600" b="1" i="1">
                <a:solidFill>
                  <a:srgbClr val="009999"/>
                </a:solidFill>
              </a:rPr>
              <a:t>концертную программу «Приглашаем всех на карнавал!»</a:t>
            </a:r>
            <a:r>
              <a:rPr lang="ru-RU" sz="1600" b="1" i="1">
                <a:solidFill>
                  <a:srgbClr val="000064"/>
                </a:solidFill>
              </a:rPr>
              <a:t> на базе дневного пребывания для граждан пожилого возраста </a:t>
            </a:r>
            <a:r>
              <a:rPr lang="ru-RU" sz="1600" b="1" i="1">
                <a:solidFill>
                  <a:schemeClr val="hlink"/>
                </a:solidFill>
              </a:rPr>
              <a:t>учреждения «Центр социального обслуживания населения Ленинского района г. Могилева».</a:t>
            </a:r>
            <a:endParaRPr lang="en-US" sz="1600" b="1" i="1">
              <a:solidFill>
                <a:schemeClr val="hlink"/>
              </a:solidFill>
            </a:endParaRPr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  <p:pic>
        <p:nvPicPr>
          <p:cNvPr id="41990" name="Picture 9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085850"/>
            <a:ext cx="4953000" cy="371475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15362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15363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2"/>
          <p:cNvSpPr txBox="1">
            <a:spLocks noChangeArrowheads="1"/>
          </p:cNvSpPr>
          <p:nvPr/>
        </p:nvSpPr>
        <p:spPr bwMode="auto">
          <a:xfrm>
            <a:off x="609600" y="1828800"/>
            <a:ext cx="4114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>
              <a:buFont typeface="Wingdings" pitchFamily="2" charset="2"/>
              <a:buChar char="ü"/>
            </a:pPr>
            <a:r>
              <a:rPr lang="ru-RU" sz="1800" b="1" i="1"/>
              <a:t>изучение готовности педагогов к реализации ценностей инклюзивного образования </a:t>
            </a:r>
            <a:br>
              <a:rPr lang="ru-RU" sz="1800" b="1" i="1"/>
            </a:br>
            <a:r>
              <a:rPr lang="ru-RU" sz="1800" b="1" i="1">
                <a:solidFill>
                  <a:srgbClr val="005B70"/>
                </a:solidFill>
              </a:rPr>
              <a:t>(Анкета инклюзивной культуры (для педагогов));</a:t>
            </a:r>
            <a:r>
              <a:rPr lang="ru-RU" sz="1800" b="1" i="1"/>
              <a:t> </a:t>
            </a:r>
          </a:p>
        </p:txBody>
      </p:sp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  <p:pic>
        <p:nvPicPr>
          <p:cNvPr id="15366" name="Рисунок 2"/>
          <p:cNvPicPr>
            <a:picLocks noChangeAspect="1" noChangeArrowheads="1"/>
          </p:cNvPicPr>
          <p:nvPr/>
        </p:nvPicPr>
        <p:blipFill>
          <a:blip r:embed="rId3"/>
          <a:srcRect l="20364" t="6555" r="42278" b="22179"/>
          <a:stretch>
            <a:fillRect/>
          </a:stretch>
        </p:blipFill>
        <p:spPr bwMode="auto">
          <a:xfrm>
            <a:off x="4876800" y="1752600"/>
            <a:ext cx="366077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457200" y="990600"/>
            <a:ext cx="822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i="1">
                <a:solidFill>
                  <a:srgbClr val="00C5C0"/>
                </a:solidFill>
              </a:rPr>
              <a:t>Диагностический инструментарий</a:t>
            </a:r>
            <a:r>
              <a:rPr lang="ru-RU" b="1" i="1">
                <a:solidFill>
                  <a:srgbClr val="00C5C0"/>
                </a:solidFill>
              </a:rPr>
              <a:t>:</a:t>
            </a:r>
          </a:p>
        </p:txBody>
      </p:sp>
      <p:sp>
        <p:nvSpPr>
          <p:cNvPr id="15368" name="TextBox 2"/>
          <p:cNvSpPr txBox="1">
            <a:spLocks noChangeArrowheads="1"/>
          </p:cNvSpPr>
          <p:nvPr/>
        </p:nvSpPr>
        <p:spPr bwMode="auto">
          <a:xfrm>
            <a:off x="609600" y="3886200"/>
            <a:ext cx="40386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>
              <a:buFont typeface="Wingdings" pitchFamily="2" charset="2"/>
              <a:buChar char="ü"/>
            </a:pPr>
            <a:r>
              <a:rPr lang="ru-RU" sz="1800" b="1" i="1"/>
              <a:t>изучение готовности учащихся к реализации ценностей инклюзивного образования </a:t>
            </a:r>
            <a:br>
              <a:rPr lang="ru-RU" sz="1800" b="1" i="1"/>
            </a:br>
            <a:r>
              <a:rPr lang="ru-RU" sz="1800" b="1" i="1">
                <a:solidFill>
                  <a:srgbClr val="005B70"/>
                </a:solidFill>
              </a:rPr>
              <a:t>(Анкета инклюзивной культуры (для учащихся));</a:t>
            </a:r>
            <a:r>
              <a:rPr lang="ru-RU" sz="1800" b="1" i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16386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16387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2"/>
          <p:cNvSpPr txBox="1">
            <a:spLocks noChangeArrowheads="1"/>
          </p:cNvSpPr>
          <p:nvPr/>
        </p:nvSpPr>
        <p:spPr bwMode="auto">
          <a:xfrm>
            <a:off x="152400" y="1905000"/>
            <a:ext cx="449580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>
              <a:buFont typeface="Wingdings" pitchFamily="2" charset="2"/>
              <a:buChar char="ü"/>
            </a:pPr>
            <a:r>
              <a:rPr lang="ru-RU" sz="1800" b="1" i="1"/>
              <a:t>изучение профессиональной толерантности педагогов </a:t>
            </a:r>
            <a:r>
              <a:rPr lang="ru-RU" sz="1800" b="1" i="1">
                <a:solidFill>
                  <a:srgbClr val="005B70"/>
                </a:solidFill>
              </a:rPr>
              <a:t>(Методика диагностики профессиональной педагогической толерантности Ю.А.Макарова);</a:t>
            </a:r>
          </a:p>
          <a:p>
            <a:pPr marL="742950" lvl="1" indent="-285750">
              <a:buFont typeface="Wingdings" pitchFamily="2" charset="2"/>
              <a:buNone/>
            </a:pPr>
            <a:endParaRPr lang="ru-RU" sz="1800" b="1" i="1"/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800" b="1" i="1"/>
              <a:t>изучение коммуникативной толерантности учащихся </a:t>
            </a:r>
            <a:r>
              <a:rPr lang="ru-RU" sz="1800" b="1" i="1">
                <a:solidFill>
                  <a:srgbClr val="005B70"/>
                </a:solidFill>
              </a:rPr>
              <a:t>(Диагностика коммуникативной толерантности В.В.Бойко).</a:t>
            </a:r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457200" y="990600"/>
            <a:ext cx="822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i="1">
                <a:solidFill>
                  <a:srgbClr val="00C5C0"/>
                </a:solidFill>
              </a:rPr>
              <a:t>Диагностический инструментарий</a:t>
            </a:r>
            <a:r>
              <a:rPr lang="ru-RU" b="1" i="1">
                <a:solidFill>
                  <a:srgbClr val="00C5C0"/>
                </a:solidFill>
              </a:rPr>
              <a:t>:</a:t>
            </a:r>
          </a:p>
        </p:txBody>
      </p:sp>
      <p:pic>
        <p:nvPicPr>
          <p:cNvPr id="16391" name="Рисунок 3"/>
          <p:cNvPicPr>
            <a:picLocks noChangeAspect="1" noChangeArrowheads="1"/>
          </p:cNvPicPr>
          <p:nvPr/>
        </p:nvPicPr>
        <p:blipFill>
          <a:blip r:embed="rId3"/>
          <a:srcRect l="21965" t="6555" r="42114" b="26741"/>
          <a:stretch>
            <a:fillRect/>
          </a:stretch>
        </p:blipFill>
        <p:spPr bwMode="auto">
          <a:xfrm>
            <a:off x="4876800" y="1828800"/>
            <a:ext cx="36957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17410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17411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457200" y="1981200"/>
            <a:ext cx="41148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800" b="1" i="1"/>
              <a:t>   изучение уровня знаний инклюзивного этикета у педагогов и учащихся</a:t>
            </a:r>
            <a:r>
              <a:rPr lang="ru-RU" sz="1800" b="1" i="1">
                <a:solidFill>
                  <a:srgbClr val="005B70"/>
                </a:solidFill>
              </a:rPr>
              <a:t> </a:t>
            </a:r>
            <a:br>
              <a:rPr lang="ru-RU" sz="1800" b="1" i="1">
                <a:solidFill>
                  <a:srgbClr val="005B70"/>
                </a:solidFill>
              </a:rPr>
            </a:br>
            <a:r>
              <a:rPr lang="ru-RU" sz="1800" b="1" i="1">
                <a:solidFill>
                  <a:srgbClr val="005B70"/>
                </a:solidFill>
              </a:rPr>
              <a:t>(Анкета «Инклюзивный этикет»); </a:t>
            </a:r>
          </a:p>
          <a:p>
            <a:pPr>
              <a:buFont typeface="Wingdings" pitchFamily="2" charset="2"/>
              <a:buNone/>
            </a:pPr>
            <a:endParaRPr lang="ru-RU" sz="1800" b="1" i="1">
              <a:solidFill>
                <a:srgbClr val="005B7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800" b="1" i="1">
                <a:solidFill>
                  <a:srgbClr val="005B70"/>
                </a:solidFill>
              </a:rPr>
              <a:t>   </a:t>
            </a:r>
            <a:r>
              <a:rPr lang="ru-RU" sz="1800" b="1" i="1"/>
              <a:t>изучение уровня информированности учащихся по теме инклюзивного образования</a:t>
            </a:r>
            <a:r>
              <a:rPr lang="ru-RU" sz="1800" b="1" i="1">
                <a:solidFill>
                  <a:srgbClr val="005B70"/>
                </a:solidFill>
              </a:rPr>
              <a:t> </a:t>
            </a:r>
            <a:br>
              <a:rPr lang="ru-RU" sz="1800" b="1" i="1">
                <a:solidFill>
                  <a:srgbClr val="005B70"/>
                </a:solidFill>
              </a:rPr>
            </a:br>
            <a:r>
              <a:rPr lang="ru-RU" sz="1800" b="1" i="1">
                <a:solidFill>
                  <a:srgbClr val="005B70"/>
                </a:solidFill>
              </a:rPr>
              <a:t>(Тест «Инклюзивное образование»).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  <p:pic>
        <p:nvPicPr>
          <p:cNvPr id="17414" name="Рисунок 1"/>
          <p:cNvPicPr>
            <a:picLocks noChangeAspect="1" noChangeArrowheads="1"/>
          </p:cNvPicPr>
          <p:nvPr/>
        </p:nvPicPr>
        <p:blipFill>
          <a:blip r:embed="rId3"/>
          <a:srcRect l="20844" t="7129" r="42114" b="34148"/>
          <a:stretch>
            <a:fillRect/>
          </a:stretch>
        </p:blipFill>
        <p:spPr bwMode="auto">
          <a:xfrm>
            <a:off x="4724400" y="1905000"/>
            <a:ext cx="4038600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457200" y="990600"/>
            <a:ext cx="822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i="1">
                <a:solidFill>
                  <a:srgbClr val="00C5C0"/>
                </a:solidFill>
              </a:rPr>
              <a:t>Диагностический инструментарий</a:t>
            </a:r>
            <a:r>
              <a:rPr lang="ru-RU" b="1" i="1">
                <a:solidFill>
                  <a:srgbClr val="00C5C0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18434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18435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2"/>
          <p:cNvSpPr txBox="1">
            <a:spLocks noChangeArrowheads="1"/>
          </p:cNvSpPr>
          <p:nvPr/>
        </p:nvSpPr>
        <p:spPr bwMode="auto">
          <a:xfrm>
            <a:off x="304800" y="1066800"/>
            <a:ext cx="8534400" cy="50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i="1">
                <a:solidFill>
                  <a:srgbClr val="00C5C0"/>
                </a:solidFill>
              </a:rPr>
              <a:t>II. </a:t>
            </a:r>
            <a:r>
              <a:rPr lang="ru-RU" sz="3600" b="1" i="1">
                <a:solidFill>
                  <a:srgbClr val="00C5C0"/>
                </a:solidFill>
              </a:rPr>
              <a:t>Практический этап:</a:t>
            </a:r>
          </a:p>
          <a:p>
            <a:pPr algn="ctr"/>
            <a:endParaRPr lang="ru-RU" sz="800" b="1" i="1"/>
          </a:p>
          <a:p>
            <a:pPr>
              <a:buFont typeface="Wingdings" pitchFamily="2" charset="2"/>
              <a:buChar char="ü"/>
            </a:pPr>
            <a:r>
              <a:rPr lang="ru-RU" sz="1800" b="1" i="1"/>
              <a:t>  Разработка учебных программ факультативных курсов «Основы инклюзивного образования», «Основы социальной инклюзии».</a:t>
            </a:r>
          </a:p>
          <a:p>
            <a:pPr>
              <a:buFont typeface="Wingdings" pitchFamily="2" charset="2"/>
              <a:buNone/>
            </a:pPr>
            <a:endParaRPr lang="ru-RU" sz="800" b="1" i="1"/>
          </a:p>
          <a:p>
            <a:pPr>
              <a:buFont typeface="Wingdings" pitchFamily="2" charset="2"/>
              <a:buChar char="ü"/>
            </a:pPr>
            <a:r>
              <a:rPr lang="ru-RU" sz="1800" b="1" i="1"/>
              <a:t>  Разработка программы учебной практики «По технологии социальной работы с инвалидами» и индивидуальных заданий для учащихся.</a:t>
            </a:r>
          </a:p>
          <a:p>
            <a:pPr>
              <a:buFont typeface="Wingdings" pitchFamily="2" charset="2"/>
              <a:buNone/>
            </a:pPr>
            <a:endParaRPr lang="ru-RU" sz="800" b="1" i="1"/>
          </a:p>
          <a:p>
            <a:pPr>
              <a:buFont typeface="Wingdings" pitchFamily="2" charset="2"/>
              <a:buChar char="ü"/>
            </a:pPr>
            <a:r>
              <a:rPr lang="ru-RU" sz="1800" b="1" i="1"/>
              <a:t>  Разработка учебно-методического комплекса по учебному предмету «Технология социальной работы с инвалидами». Разработка электронного учебно-методического комплекса по данному учебному предмету  (представлен в образовательной среде Moodle).</a:t>
            </a:r>
          </a:p>
          <a:p>
            <a:pPr>
              <a:buFont typeface="Wingdings" pitchFamily="2" charset="2"/>
              <a:buNone/>
            </a:pPr>
            <a:endParaRPr lang="ru-RU" sz="800" b="1" i="1"/>
          </a:p>
          <a:p>
            <a:pPr>
              <a:buFont typeface="Wingdings" pitchFamily="2" charset="2"/>
              <a:buChar char="ü"/>
            </a:pPr>
            <a:r>
              <a:rPr lang="ru-RU" sz="1800" b="1" i="1"/>
              <a:t>  Разработка программы объединения по интересам «Неравнодушные сердца» (волонтерская деятельность).</a:t>
            </a:r>
          </a:p>
          <a:p>
            <a:pPr>
              <a:buFont typeface="Wingdings" pitchFamily="2" charset="2"/>
              <a:buNone/>
            </a:pPr>
            <a:endParaRPr lang="ru-RU" sz="800" b="1" i="1"/>
          </a:p>
          <a:p>
            <a:pPr>
              <a:buFont typeface="Wingdings" pitchFamily="2" charset="2"/>
              <a:buChar char="ü"/>
            </a:pPr>
            <a:r>
              <a:rPr lang="ru-RU" sz="1800" b="1" i="1"/>
              <a:t>  Организация взаимодействия волонтерского отряда с Белорусским обществом Красного креста.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19458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19459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2"/>
          <p:cNvSpPr txBox="1">
            <a:spLocks noChangeArrowheads="1"/>
          </p:cNvSpPr>
          <p:nvPr/>
        </p:nvSpPr>
        <p:spPr bwMode="auto">
          <a:xfrm>
            <a:off x="304800" y="5638800"/>
            <a:ext cx="8610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i="1">
                <a:solidFill>
                  <a:srgbClr val="000064"/>
                </a:solidFill>
              </a:rPr>
              <a:t>22 </a:t>
            </a:r>
            <a:r>
              <a:rPr lang="ru-RU" sz="2000" b="1" i="1">
                <a:solidFill>
                  <a:srgbClr val="000064"/>
                </a:solidFill>
              </a:rPr>
              <a:t>декабря</a:t>
            </a:r>
            <a:r>
              <a:rPr lang="en-US" sz="2000" b="1" i="1">
                <a:solidFill>
                  <a:srgbClr val="000064"/>
                </a:solidFill>
              </a:rPr>
              <a:t> 2022 </a:t>
            </a:r>
            <a:r>
              <a:rPr lang="ru-RU" sz="2000" b="1" i="1">
                <a:solidFill>
                  <a:srgbClr val="000064"/>
                </a:solidFill>
              </a:rPr>
              <a:t>года</a:t>
            </a:r>
            <a:r>
              <a:rPr lang="en-US" sz="2000" b="1" i="1">
                <a:solidFill>
                  <a:srgbClr val="000064"/>
                </a:solidFill>
              </a:rPr>
              <a:t> </a:t>
            </a:r>
            <a:r>
              <a:rPr lang="ru-RU" sz="2000" b="1" i="1">
                <a:solidFill>
                  <a:srgbClr val="000064"/>
                </a:solidFill>
              </a:rPr>
              <a:t>состоялся</a:t>
            </a:r>
            <a:r>
              <a:rPr lang="en-US" sz="2000" b="1" i="1">
                <a:solidFill>
                  <a:srgbClr val="000064"/>
                </a:solidFill>
              </a:rPr>
              <a:t> </a:t>
            </a:r>
            <a:r>
              <a:rPr lang="ru-RU" sz="2000" b="1" i="1">
                <a:solidFill>
                  <a:srgbClr val="009999"/>
                </a:solidFill>
              </a:rPr>
              <a:t>учебно</a:t>
            </a:r>
            <a:r>
              <a:rPr lang="en-US" sz="2000" b="1" i="1">
                <a:solidFill>
                  <a:srgbClr val="009999"/>
                </a:solidFill>
              </a:rPr>
              <a:t>-</a:t>
            </a:r>
            <a:r>
              <a:rPr lang="ru-RU" sz="2000" b="1" i="1">
                <a:solidFill>
                  <a:srgbClr val="009999"/>
                </a:solidFill>
              </a:rPr>
              <a:t>методический</a:t>
            </a:r>
            <a:r>
              <a:rPr lang="en-US" sz="2000" b="1" i="1">
                <a:solidFill>
                  <a:srgbClr val="009999"/>
                </a:solidFill>
              </a:rPr>
              <a:t> </a:t>
            </a:r>
            <a:r>
              <a:rPr lang="ru-RU" sz="2000" b="1" i="1">
                <a:solidFill>
                  <a:srgbClr val="009999"/>
                </a:solidFill>
              </a:rPr>
              <a:t>семинар</a:t>
            </a:r>
            <a:r>
              <a:rPr lang="en-US" sz="2000" b="1" i="1">
                <a:solidFill>
                  <a:srgbClr val="009999"/>
                </a:solidFill>
              </a:rPr>
              <a:t> «</a:t>
            </a:r>
            <a:r>
              <a:rPr lang="ru-RU" sz="2000" b="1" i="1">
                <a:solidFill>
                  <a:srgbClr val="009999"/>
                </a:solidFill>
              </a:rPr>
              <a:t>Технологии</a:t>
            </a:r>
            <a:r>
              <a:rPr lang="en-US" sz="2000" b="1" i="1">
                <a:solidFill>
                  <a:srgbClr val="009999"/>
                </a:solidFill>
              </a:rPr>
              <a:t> </a:t>
            </a:r>
            <a:r>
              <a:rPr lang="ru-RU" sz="2000" b="1" i="1">
                <a:solidFill>
                  <a:srgbClr val="009999"/>
                </a:solidFill>
              </a:rPr>
              <a:t>инклюзивного</a:t>
            </a:r>
            <a:r>
              <a:rPr lang="en-US" sz="2000" b="1" i="1">
                <a:solidFill>
                  <a:srgbClr val="009999"/>
                </a:solidFill>
              </a:rPr>
              <a:t> </a:t>
            </a:r>
            <a:r>
              <a:rPr lang="ru-RU" sz="2000" b="1" i="1">
                <a:solidFill>
                  <a:srgbClr val="009999"/>
                </a:solidFill>
              </a:rPr>
              <a:t>образования</a:t>
            </a:r>
            <a:r>
              <a:rPr lang="en-US" sz="2000" b="1" i="1">
                <a:solidFill>
                  <a:srgbClr val="009999"/>
                </a:solidFill>
              </a:rPr>
              <a:t>».</a:t>
            </a:r>
            <a:r>
              <a:rPr lang="en-US" sz="2000" b="1" i="1">
                <a:solidFill>
                  <a:srgbClr val="000064"/>
                </a:solidFill>
              </a:rPr>
              <a:t> </a:t>
            </a:r>
            <a:endParaRPr lang="ru-RU" sz="2000" b="1" i="1">
              <a:solidFill>
                <a:srgbClr val="000064"/>
              </a:solidFill>
            </a:endParaRP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  <p:pic>
        <p:nvPicPr>
          <p:cNvPr id="19462" name="Picture 7" descr="f6liqlIUlU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2971800"/>
            <a:ext cx="3429000" cy="2571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3" name="Picture 9" descr="3RRWPibTOo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1447800"/>
            <a:ext cx="3429000" cy="2571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4" name="Picture 8" descr="u3NvB2qzlf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143250"/>
            <a:ext cx="3200400" cy="2400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5" name="TextBox 2"/>
          <p:cNvSpPr txBox="1">
            <a:spLocks noChangeArrowheads="1"/>
          </p:cNvSpPr>
          <p:nvPr/>
        </p:nvSpPr>
        <p:spPr bwMode="auto">
          <a:xfrm>
            <a:off x="533400" y="914400"/>
            <a:ext cx="815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Symbol" pitchFamily="18" charset="2"/>
              <a:buNone/>
            </a:pPr>
            <a:r>
              <a:rPr lang="ru-RU" sz="2400" b="1" i="1">
                <a:solidFill>
                  <a:srgbClr val="000064"/>
                </a:solidFill>
              </a:rPr>
              <a:t>Формирование инклюзивной культуры:</a:t>
            </a:r>
            <a:endParaRPr lang="ru-RU" sz="2000" b="1" i="1">
              <a:solidFill>
                <a:srgbClr val="00006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20482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20483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2"/>
          <p:cNvSpPr txBox="1">
            <a:spLocks noChangeArrowheads="1"/>
          </p:cNvSpPr>
          <p:nvPr/>
        </p:nvSpPr>
        <p:spPr bwMode="auto">
          <a:xfrm>
            <a:off x="152400" y="990600"/>
            <a:ext cx="88392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 algn="ctr"/>
            <a:r>
              <a:rPr lang="en-US" sz="2000" b="1" i="1">
                <a:solidFill>
                  <a:srgbClr val="000064"/>
                </a:solidFill>
              </a:rPr>
              <a:t>20 декабря 2022 года</a:t>
            </a:r>
            <a:endParaRPr lang="ru-RU" sz="2000" b="1" i="1">
              <a:solidFill>
                <a:srgbClr val="000064"/>
              </a:solidFill>
            </a:endParaRPr>
          </a:p>
          <a:p>
            <a:pPr marL="742950" lvl="1" indent="-285750" algn="ctr"/>
            <a:r>
              <a:rPr lang="en-US" sz="2000" b="1" i="1">
                <a:solidFill>
                  <a:srgbClr val="000064"/>
                </a:solidFill>
              </a:rPr>
              <a:t>в городском туре конкурса </a:t>
            </a:r>
            <a:r>
              <a:rPr lang="en-US" sz="2000" b="1" i="1">
                <a:solidFill>
                  <a:srgbClr val="009999"/>
                </a:solidFill>
              </a:rPr>
              <a:t>«100 идей для Беларуси»</a:t>
            </a:r>
          </a:p>
          <a:p>
            <a:pPr algn="ctr"/>
            <a:r>
              <a:rPr lang="ru-RU" sz="2000" b="1" i="1">
                <a:solidFill>
                  <a:srgbClr val="000064"/>
                </a:solidFill>
              </a:rPr>
              <a:t>в</a:t>
            </a:r>
            <a:r>
              <a:rPr lang="en-US" sz="2000" b="1" i="1">
                <a:solidFill>
                  <a:srgbClr val="000064"/>
                </a:solidFill>
              </a:rPr>
              <a:t> номинации «Общество и социальная сфера» победил </a:t>
            </a:r>
            <a:endParaRPr lang="ru-RU" sz="2000" b="1" i="1">
              <a:solidFill>
                <a:srgbClr val="000064"/>
              </a:solidFill>
            </a:endParaRPr>
          </a:p>
          <a:p>
            <a:pPr algn="ctr"/>
            <a:r>
              <a:rPr lang="en-US" sz="2000" b="1" i="1">
                <a:solidFill>
                  <a:srgbClr val="000064"/>
                </a:solidFill>
              </a:rPr>
              <a:t>проект «Инклюзивная мастерская «Чудо доступное каждому» Ежиков</a:t>
            </a:r>
            <a:r>
              <a:rPr lang="ru-RU" sz="2000" b="1" i="1">
                <a:solidFill>
                  <a:srgbClr val="000064"/>
                </a:solidFill>
              </a:rPr>
              <a:t>ой</a:t>
            </a:r>
            <a:r>
              <a:rPr lang="en-US" sz="2000" b="1" i="1">
                <a:solidFill>
                  <a:srgbClr val="000064"/>
                </a:solidFill>
              </a:rPr>
              <a:t> Е.Л., Клочков</a:t>
            </a:r>
            <a:r>
              <a:rPr lang="ru-RU" sz="2000" b="1" i="1">
                <a:solidFill>
                  <a:srgbClr val="000064"/>
                </a:solidFill>
              </a:rPr>
              <a:t>ой</a:t>
            </a:r>
            <a:r>
              <a:rPr lang="en-US" sz="2000" b="1" i="1">
                <a:solidFill>
                  <a:srgbClr val="000064"/>
                </a:solidFill>
              </a:rPr>
              <a:t> А.М.</a:t>
            </a:r>
            <a:endParaRPr lang="ru-RU" sz="2000" b="1" i="1"/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  <p:pic>
        <p:nvPicPr>
          <p:cNvPr id="20486" name="Picture 7" descr="mWCbDgNzA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19400"/>
            <a:ext cx="3790950" cy="2844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7" name="Picture 8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200400"/>
            <a:ext cx="4267200" cy="3016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/>
          </a:p>
        </p:txBody>
      </p:sp>
      <p:sp>
        <p:nvSpPr>
          <p:cNvPr id="21506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7692"/>
          </a:solidFill>
          <a:ln w="15875">
            <a:solidFill>
              <a:srgbClr val="3F486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800"/>
          </a:p>
        </p:txBody>
      </p:sp>
      <p:pic>
        <p:nvPicPr>
          <p:cNvPr id="21507" name="Picture 13" descr="logo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2"/>
          <p:cNvSpPr txBox="1">
            <a:spLocks noChangeArrowheads="1"/>
          </p:cNvSpPr>
          <p:nvPr/>
        </p:nvSpPr>
        <p:spPr bwMode="auto">
          <a:xfrm>
            <a:off x="152400" y="990600"/>
            <a:ext cx="8839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Courier New" pitchFamily="49" charset="0"/>
              <a:buNone/>
            </a:pPr>
            <a:r>
              <a:rPr lang="en-US" sz="2000" b="1" i="1">
                <a:solidFill>
                  <a:srgbClr val="000064"/>
                </a:solidFill>
              </a:rPr>
              <a:t>Преподаватели колледжа приняли участие в </a:t>
            </a:r>
            <a:endParaRPr lang="ru-RU" sz="2000" b="1" i="1">
              <a:solidFill>
                <a:srgbClr val="000064"/>
              </a:solidFill>
            </a:endParaRPr>
          </a:p>
          <a:p>
            <a:pPr algn="ctr">
              <a:buFont typeface="Courier New" pitchFamily="49" charset="0"/>
              <a:buNone/>
            </a:pPr>
            <a:r>
              <a:rPr lang="en-US" sz="2000" b="1" i="1">
                <a:solidFill>
                  <a:srgbClr val="000064"/>
                </a:solidFill>
              </a:rPr>
              <a:t>III Межрегиональном фестивале педагогического мастерства среди молодых специалистов </a:t>
            </a:r>
            <a:r>
              <a:rPr lang="en-US" sz="2000" b="1" i="1">
                <a:solidFill>
                  <a:srgbClr val="009999"/>
                </a:solidFill>
              </a:rPr>
              <a:t>«Радуга творческих идей»</a:t>
            </a:r>
            <a:r>
              <a:rPr lang="en-US" sz="2000" b="1" i="1">
                <a:solidFill>
                  <a:srgbClr val="000064"/>
                </a:solidFill>
              </a:rPr>
              <a:t> </a:t>
            </a:r>
            <a:endParaRPr lang="ru-RU" sz="2000" b="1" i="1">
              <a:solidFill>
                <a:srgbClr val="000064"/>
              </a:solidFill>
            </a:endParaRPr>
          </a:p>
          <a:p>
            <a:pPr algn="ctr">
              <a:buFont typeface="Courier New" pitchFamily="49" charset="0"/>
              <a:buNone/>
            </a:pPr>
            <a:r>
              <a:rPr lang="ru-RU" sz="2000" b="1" i="1">
                <a:solidFill>
                  <a:srgbClr val="000064"/>
                </a:solidFill>
              </a:rPr>
              <a:t>(</a:t>
            </a:r>
            <a:r>
              <a:rPr lang="en-US" sz="2000" b="1" i="1">
                <a:solidFill>
                  <a:srgbClr val="000064"/>
                </a:solidFill>
              </a:rPr>
              <a:t>БПОУ ОО «Мезенский педагогический колледж»</a:t>
            </a:r>
            <a:r>
              <a:rPr lang="ru-RU" sz="2000" b="1" i="1">
                <a:solidFill>
                  <a:srgbClr val="000064"/>
                </a:solidFill>
              </a:rPr>
              <a:t>, РФ)</a:t>
            </a:r>
            <a:r>
              <a:rPr lang="en-US" sz="2000" b="1" i="1">
                <a:solidFill>
                  <a:srgbClr val="000064"/>
                </a:solidFill>
              </a:rPr>
              <a:t>. </a:t>
            </a:r>
            <a:endParaRPr lang="ru-RU" sz="2000" b="1" i="1">
              <a:solidFill>
                <a:srgbClr val="000064"/>
              </a:solidFill>
            </a:endParaRPr>
          </a:p>
          <a:p>
            <a:pPr algn="ctr">
              <a:buFont typeface="Courier New" pitchFamily="49" charset="0"/>
              <a:buNone/>
            </a:pPr>
            <a:r>
              <a:rPr lang="en-US" sz="2000" b="1" i="1">
                <a:solidFill>
                  <a:srgbClr val="000064"/>
                </a:solidFill>
              </a:rPr>
              <a:t>В номинации «Педагогическая мастерская» Клочкова А.М., Ежикова Е.Л. завоевали </a:t>
            </a:r>
            <a:r>
              <a:rPr lang="en-US" sz="2000" b="1" i="1">
                <a:solidFill>
                  <a:srgbClr val="009999"/>
                </a:solidFill>
              </a:rPr>
              <a:t>диплом</a:t>
            </a:r>
            <a:r>
              <a:rPr lang="en-US" sz="2000" b="1" i="1">
                <a:solidFill>
                  <a:srgbClr val="000064"/>
                </a:solidFill>
              </a:rPr>
              <a:t> </a:t>
            </a:r>
            <a:r>
              <a:rPr lang="en-US" sz="2000" b="1" i="1">
                <a:solidFill>
                  <a:srgbClr val="009999"/>
                </a:solidFill>
              </a:rPr>
              <a:t>I степени</a:t>
            </a:r>
            <a:r>
              <a:rPr lang="en-US" sz="2000" b="1" i="1">
                <a:solidFill>
                  <a:srgbClr val="000064"/>
                </a:solidFill>
              </a:rPr>
              <a:t>.</a:t>
            </a:r>
            <a:endParaRPr lang="ru-RU" sz="2000" b="1" i="1"/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1447800" y="0"/>
            <a:ext cx="769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E5FFFF"/>
                </a:solidFill>
              </a:rPr>
              <a:t>Социально-гуманитарный колледж</a:t>
            </a:r>
          </a:p>
          <a:p>
            <a:pPr>
              <a:spcBef>
                <a:spcPct val="50000"/>
              </a:spcBef>
            </a:pPr>
            <a:r>
              <a:rPr lang="ru-RU" sz="1400" b="1" i="1">
                <a:solidFill>
                  <a:srgbClr val="E5FFFF"/>
                </a:solidFill>
              </a:rPr>
              <a:t>УО «Могилёвский государственный университет имени А.А.Кулешова»</a:t>
            </a:r>
          </a:p>
        </p:txBody>
      </p:sp>
      <p:pic>
        <p:nvPicPr>
          <p:cNvPr id="21510" name="Picture 7" descr="klochkov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2971800"/>
            <a:ext cx="2460625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8" descr="eshikov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971800"/>
            <a:ext cx="2438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2418</TotalTime>
  <Words>1212</Words>
  <Application>Microsoft Office PowerPoint</Application>
  <PresentationFormat>Экран (4:3)</PresentationFormat>
  <Paragraphs>140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宋体</vt:lpstr>
      <vt:lpstr>Arial</vt:lpstr>
      <vt:lpstr>Courier New</vt:lpstr>
      <vt:lpstr>Symbol</vt:lpstr>
      <vt:lpstr>Times New Roman</vt:lpstr>
      <vt:lpstr>Wingdings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азбука</dc:creator>
  <cp:lastModifiedBy>Пользователь</cp:lastModifiedBy>
  <cp:revision>352</cp:revision>
  <cp:lastPrinted>1601-01-01T00:00:00Z</cp:lastPrinted>
  <dcterms:created xsi:type="dcterms:W3CDTF">2014-04-22T09:44:55Z</dcterms:created>
  <dcterms:modified xsi:type="dcterms:W3CDTF">2023-03-15T11:02:50Z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