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13556" y="1556792"/>
            <a:ext cx="6984776" cy="1470025"/>
          </a:xfrm>
          <a:effectLst>
            <a:outerShdw blurRad="50800" dist="50800" dir="5400000" sx="113000" sy="113000" algn="ctr" rotWithShape="0">
              <a:schemeClr val="accent6">
                <a:lumMod val="50000"/>
              </a:schemeClr>
            </a:outerShdw>
          </a:effectLst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МОЛОДЫЕ ГОЛОСА</a:t>
            </a:r>
            <a:endParaRPr lang="ru-RU" b="1" dirty="0">
              <a:ln w="12700"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26853" y="2780928"/>
            <a:ext cx="5741989" cy="153657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РУКОВОДИТЕЛЬ: В.В.КОЗЛОВ</a:t>
            </a:r>
            <a:endParaRPr lang="ru-RU" sz="2800" b="1" dirty="0">
              <a:ln w="12700"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7" name="Picture 3" descr="C:\Users\Vlad\Desktop\Презинтация\izobrazhenie_viber_2023-03-07_14-16-10-7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45224"/>
            <a:ext cx="1440160" cy="976434"/>
          </a:xfrm>
          <a:prstGeom prst="rect">
            <a:avLst/>
          </a:prstGeom>
          <a:noFill/>
          <a:effectLst>
            <a:outerShdw blurRad="50800" dist="50800" dir="5400000" sx="116000" sy="116000" algn="ctr" rotWithShape="0">
              <a:srgbClr val="FFC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lad\Desktop\Презинтация\изображение_viber_2022-09-06_10-36-07-5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733256"/>
            <a:ext cx="1408426" cy="965052"/>
          </a:xfrm>
          <a:prstGeom prst="rect">
            <a:avLst/>
          </a:prstGeom>
          <a:noFill/>
          <a:effectLst>
            <a:outerShdw blurRad="50800" dist="50800" dir="5400000" sx="111000" sy="111000" algn="ctr" rotWithShape="0">
              <a:schemeClr val="accent6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lad\Desktop\Презинтация\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158" y="5570490"/>
            <a:ext cx="1475818" cy="1015269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accent6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lad\Desktop\Презинтация\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18" y="4239895"/>
            <a:ext cx="1476165" cy="984110"/>
          </a:xfrm>
          <a:prstGeom prst="rect">
            <a:avLst/>
          </a:prstGeom>
          <a:noFill/>
          <a:effectLst>
            <a:outerShdw blurRad="50800" dist="50800" dir="5400000" sx="118000" sy="118000" algn="ctr" rotWithShape="0">
              <a:schemeClr val="accent6">
                <a:lumMod val="50000"/>
                <a:alpha val="5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lad\Desktop\Презинтация\изображение_viber_2022-09-06_10-37-09-96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52" y="4014155"/>
            <a:ext cx="1512168" cy="1008113"/>
          </a:xfrm>
          <a:prstGeom prst="rect">
            <a:avLst/>
          </a:prstGeom>
          <a:noFill/>
          <a:effectLst>
            <a:outerShdw blurRad="50800" dist="50800" dir="5400000" sx="111000" sy="111000" algn="ctr" rotWithShape="0">
              <a:schemeClr val="accent6">
                <a:lumMod val="50000"/>
              </a:schemeClr>
            </a:outerShdw>
          </a:effectLst>
        </p:spPr>
      </p:pic>
      <p:pic>
        <p:nvPicPr>
          <p:cNvPr id="1032" name="Picture 8" descr="C:\Users\Vlad\Desktop\Презинтация\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16" y="4431479"/>
            <a:ext cx="1440160" cy="990738"/>
          </a:xfrm>
          <a:prstGeom prst="rect">
            <a:avLst/>
          </a:prstGeom>
          <a:noFill/>
          <a:effectLst>
            <a:outerShdw blurRad="50800" dist="50800" dir="5400000" sx="116000" sy="116000" algn="ctr" rotWithShape="0">
              <a:schemeClr val="accent6">
                <a:lumMod val="50000"/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Vlad\Desktop\Презинтация\izobrazhenie_viber_2023-03-07_14-16-00-94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13" y="4556553"/>
            <a:ext cx="1482303" cy="1013937"/>
          </a:xfrm>
          <a:prstGeom prst="rect">
            <a:avLst/>
          </a:prstGeom>
          <a:noFill/>
          <a:effectLst>
            <a:outerShdw blurRad="50800" dist="50800" dir="5400000" sx="116000" sy="116000" algn="ctr" rotWithShape="0">
              <a:schemeClr val="accent6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7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32856"/>
            <a:ext cx="5796136" cy="280831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200" dirty="0" smtClean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–</a:t>
            </a:r>
            <a:r>
              <a:rPr lang="ru-RU" sz="2200" dirty="0" smtClean="0">
                <a:ln w="12700">
                  <a:solidFill>
                    <a:srgbClr val="FFC000"/>
                  </a:solidFill>
                </a:ln>
              </a:rPr>
              <a:t> </a:t>
            </a:r>
            <a:r>
              <a:rPr lang="ru-RU" sz="2200" dirty="0" smtClean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формирование певческой культуры учащихся средствами вокального искусства;</a:t>
            </a:r>
            <a:r>
              <a:rPr lang="ru-RU" sz="3200" dirty="0" smtClean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sz="3200" dirty="0" smtClean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</a:br>
            <a:r>
              <a:rPr lang="ru-RU" sz="2200" dirty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– создание комфортных условий для интересной творческой работы, способствующих развитию </a:t>
            </a:r>
            <a:r>
              <a:rPr lang="ru-RU" sz="2200" dirty="0" smtClean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творческих </a:t>
            </a:r>
            <a:r>
              <a:rPr lang="ru-RU" sz="2200" dirty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навыков личности;</a:t>
            </a:r>
            <a:r>
              <a:rPr lang="ru-RU" sz="3200" dirty="0">
                <a:ln w="12700">
                  <a:solidFill>
                    <a:srgbClr val="FFC000"/>
                  </a:solidFill>
                </a:ln>
              </a:rPr>
              <a:t/>
            </a:r>
            <a:br>
              <a:rPr lang="ru-RU" sz="3200" dirty="0">
                <a:ln w="12700">
                  <a:solidFill>
                    <a:srgbClr val="FFC000"/>
                  </a:solidFill>
                </a:ln>
              </a:rPr>
            </a:br>
            <a:r>
              <a:rPr lang="ru-RU" sz="2200" dirty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– развитие воображения и музыкальной фантазии, эмоциональности в исполнении, а также двигательной культуры и артистизма.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n w="12700">
                <a:solidFill>
                  <a:srgbClr val="FFC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116632" y="1484784"/>
            <a:ext cx="6400800" cy="1752600"/>
          </a:xfrm>
        </p:spPr>
        <p:txBody>
          <a:bodyPr/>
          <a:lstStyle/>
          <a:p>
            <a:r>
              <a:rPr lang="ru-RU" b="1" i="1" dirty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Цель программы</a:t>
            </a:r>
            <a:r>
              <a:rPr lang="ru-RU" b="1" dirty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:</a:t>
            </a:r>
            <a:br>
              <a:rPr lang="ru-RU" b="1" dirty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</a:br>
            <a:endParaRPr lang="ru-RU" dirty="0">
              <a:ln w="12700">
                <a:solidFill>
                  <a:srgbClr val="FFC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628800" y="836712"/>
            <a:ext cx="7772400" cy="1398017"/>
          </a:xfrm>
        </p:spPr>
        <p:txBody>
          <a:bodyPr>
            <a:normAutofit/>
          </a:bodyPr>
          <a:lstStyle/>
          <a:p>
            <a:r>
              <a:rPr lang="ru-RU" sz="3200" b="1" i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Задачи:</a:t>
            </a:r>
            <a:r>
              <a:rPr lang="ru-RU" sz="3200" dirty="0">
                <a:ln>
                  <a:solidFill>
                    <a:srgbClr val="FFC000"/>
                  </a:solidFill>
                </a:ln>
              </a:rPr>
              <a:t/>
            </a:r>
            <a:br>
              <a:rPr lang="ru-RU" sz="3200" dirty="0">
                <a:ln>
                  <a:solidFill>
                    <a:srgbClr val="FFC000"/>
                  </a:solidFill>
                </a:ln>
              </a:rPr>
            </a:br>
            <a:endParaRPr lang="ru-RU" sz="3200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772816"/>
            <a:ext cx="5832648" cy="403244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600" dirty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– формирование певческих навыков;</a:t>
            </a:r>
          </a:p>
          <a:p>
            <a:pPr algn="l"/>
            <a:r>
              <a:rPr lang="ru-RU" sz="2600" dirty="0" smtClean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 – </a:t>
            </a:r>
            <a:r>
              <a:rPr lang="ru-RU" sz="2600" dirty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обучение с помощью вокала, пластики, эмоциональной выразительности передачи зрителям своего понимания красоты, добра, радости</a:t>
            </a:r>
            <a:r>
              <a:rPr lang="ru-RU" sz="2600" dirty="0" smtClean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;</a:t>
            </a:r>
          </a:p>
          <a:p>
            <a:pPr algn="l"/>
            <a:r>
              <a:rPr lang="ru-RU" sz="2600" dirty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– вовлечение в мир вокального творчества и музыкальных произведений; </a:t>
            </a:r>
          </a:p>
          <a:p>
            <a:pPr algn="l"/>
            <a:r>
              <a:rPr lang="ru-RU" sz="2600" dirty="0" smtClean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– </a:t>
            </a:r>
            <a:r>
              <a:rPr lang="ru-RU" sz="2600" dirty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обучение свободному ориентированию в работе с техникой (микрофонами, фонограммами и т.д.) и на </a:t>
            </a:r>
            <a:r>
              <a:rPr lang="ru-RU" sz="2600" dirty="0" smtClean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сцене;</a:t>
            </a:r>
          </a:p>
          <a:p>
            <a:pPr algn="l"/>
            <a:r>
              <a:rPr lang="ru-RU" sz="2600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– создание оптимальных условий для развития и реализации потенциальных способностей участников.</a:t>
            </a:r>
          </a:p>
          <a:p>
            <a:pPr algn="l"/>
            <a:endParaRPr lang="ru-RU" sz="2400" dirty="0">
              <a:ln w="3175">
                <a:solidFill>
                  <a:srgbClr val="FFC000"/>
                </a:solidFill>
              </a:ln>
              <a:solidFill>
                <a:schemeClr val="bg1"/>
              </a:solidFill>
            </a:endParaRPr>
          </a:p>
          <a:p>
            <a:pPr algn="l"/>
            <a:endParaRPr lang="ru-RU" sz="2400" dirty="0">
              <a:solidFill>
                <a:schemeClr val="bg1"/>
              </a:solidFill>
            </a:endParaRPr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7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967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Формы работы:</a:t>
            </a:r>
            <a:endParaRPr lang="ru-RU" sz="3200" b="1" i="1" dirty="0">
              <a:ln>
                <a:solidFill>
                  <a:srgbClr val="FFC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09328"/>
            <a:ext cx="5817468" cy="6048672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Для реализации программы имеется: учебный кабинет, актовый зал, инструменты (фортепиано, баян), </a:t>
            </a:r>
            <a:r>
              <a:rPr lang="ru-RU" sz="2000" dirty="0" smtClean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ноутбук</a:t>
            </a:r>
            <a:r>
              <a:rPr lang="ru-RU" sz="2000" dirty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, микрофоны, готовые фонограммы, методическая литература, нотный репертуар.</a:t>
            </a:r>
          </a:p>
          <a:p>
            <a:r>
              <a:rPr lang="ru-RU" sz="2000" dirty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В процессе работы используется комплексный подход к музыкальному развитию личности, поэтому, на занятиях могут использоваться следующие формы:</a:t>
            </a:r>
          </a:p>
          <a:p>
            <a:pPr lvl="0"/>
            <a:r>
              <a:rPr lang="ru-RU" sz="2400" dirty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– </a:t>
            </a:r>
            <a:r>
              <a:rPr lang="ru-RU" sz="2400" dirty="0" smtClean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про</a:t>
            </a:r>
            <a:r>
              <a:rPr lang="ru-RU" sz="2200" dirty="0" smtClean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слушивание </a:t>
            </a:r>
            <a:r>
              <a:rPr lang="ru-RU" sz="2200" dirty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музыки, в исполнении творческих коллективов;</a:t>
            </a:r>
          </a:p>
          <a:p>
            <a:pPr lvl="0"/>
            <a:r>
              <a:rPr lang="ru-RU" sz="2400" dirty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– </a:t>
            </a:r>
            <a:r>
              <a:rPr lang="ru-RU" sz="2200" dirty="0" smtClean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беседы </a:t>
            </a:r>
            <a:r>
              <a:rPr lang="ru-RU" sz="2200" dirty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о музыке и композиторах;</a:t>
            </a:r>
          </a:p>
          <a:p>
            <a:pPr lvl="0"/>
            <a:r>
              <a:rPr lang="ru-RU" sz="2400" dirty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– </a:t>
            </a:r>
            <a:r>
              <a:rPr lang="ru-RU" sz="2200" dirty="0" smtClean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импровизация </a:t>
            </a:r>
            <a:r>
              <a:rPr lang="ru-RU" sz="2200" dirty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ритмическая, вокальная, пластическая;</a:t>
            </a:r>
          </a:p>
          <a:p>
            <a:pPr lvl="0"/>
            <a:r>
              <a:rPr lang="ru-RU" sz="2400" dirty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– </a:t>
            </a:r>
            <a:r>
              <a:rPr lang="ru-RU" sz="2200" dirty="0" smtClean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индивидуальная </a:t>
            </a:r>
            <a:r>
              <a:rPr lang="ru-RU" sz="2200" dirty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работа - занятия с солистами;</a:t>
            </a:r>
          </a:p>
          <a:p>
            <a:pPr lvl="0"/>
            <a:r>
              <a:rPr lang="ru-RU" sz="2400" dirty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– </a:t>
            </a:r>
            <a:r>
              <a:rPr lang="ru-RU" sz="2200" dirty="0" smtClean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концерт </a:t>
            </a:r>
            <a:r>
              <a:rPr lang="ru-RU" sz="2200" dirty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- как показатель </a:t>
            </a:r>
            <a:r>
              <a:rPr lang="ru-RU" sz="2200" dirty="0" smtClean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достижения </a:t>
            </a:r>
            <a:r>
              <a:rPr lang="ru-RU" sz="2200" dirty="0">
                <a:ln w="127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3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1" y="-105978"/>
            <a:ext cx="8784976" cy="1553319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Наши достижения:</a:t>
            </a:r>
            <a:endParaRPr lang="ru-RU" sz="3600" b="1" i="1" dirty="0">
              <a:ln>
                <a:solidFill>
                  <a:srgbClr val="FFC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Vlad\Desktop\Презинтация\изображение_viber_2022-09-06_10-38-48-8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3134"/>
            <a:ext cx="2722721" cy="2079249"/>
          </a:xfrm>
          <a:prstGeom prst="rect">
            <a:avLst/>
          </a:prstGeom>
          <a:noFill/>
          <a:effectLst>
            <a:outerShdw blurRad="50800" dist="50800" dir="5400000" sx="120000" sy="120000" algn="ctr" rotWithShape="0">
              <a:schemeClr val="accent6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lad\Downloads\Telegram Desktop\photo_6_2023-10-26_12-06-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3703547"/>
            <a:ext cx="2722720" cy="2042040"/>
          </a:xfrm>
          <a:prstGeom prst="rect">
            <a:avLst/>
          </a:prstGeom>
          <a:noFill/>
          <a:effectLst>
            <a:outerShdw blurRad="50800" dist="50800" dir="5400000" sx="120000" sy="120000" algn="ctr" rotWithShape="0">
              <a:schemeClr val="accent6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СГК\Фото объединение\фото\zvezdn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30" y="2707103"/>
            <a:ext cx="2745520" cy="1829708"/>
          </a:xfrm>
          <a:prstGeom prst="rect">
            <a:avLst/>
          </a:prstGeom>
          <a:noFill/>
          <a:effectLst>
            <a:outerShdw blurRad="50800" dist="50800" dir="5400000" sx="109000" sy="109000" algn="ctr" rotWithShape="0">
              <a:schemeClr val="accent6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СГК\Фото объединение\фото\IMG_20220906_0947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6" y="2708920"/>
            <a:ext cx="2745520" cy="1827891"/>
          </a:xfrm>
          <a:prstGeom prst="rect">
            <a:avLst/>
          </a:prstGeom>
          <a:noFill/>
          <a:effectLst>
            <a:outerShdw blurRad="50800" dist="50800" dir="5400000" sx="109000" sy="109000" algn="ctr" rotWithShape="0">
              <a:schemeClr val="accent6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СГК\Фото объединение\фото\Untitled.FR12 - 00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96" y="4605563"/>
            <a:ext cx="1512168" cy="2138057"/>
          </a:xfrm>
          <a:prstGeom prst="rect">
            <a:avLst/>
          </a:prstGeom>
          <a:noFill/>
          <a:effectLst>
            <a:outerShdw blurRad="50800" dist="50800" dir="5400000" sx="109000" sy="109000" algn="ctr" rotWithShape="0">
              <a:schemeClr val="accent6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СГК\Фото объединение\фото\Untitled.FR12 - 000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96" y="414478"/>
            <a:ext cx="1512168" cy="2137313"/>
          </a:xfrm>
          <a:prstGeom prst="rect">
            <a:avLst/>
          </a:prstGeom>
          <a:noFill/>
          <a:effectLst>
            <a:outerShdw blurRad="50800" dist="50800" dir="5400000" sx="109000" sy="109000" algn="ctr" rotWithShape="0">
              <a:schemeClr val="accent6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СГК\Фото объединение\фото\Untitled.FR12 - 001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61" y="414478"/>
            <a:ext cx="1512168" cy="2121288"/>
          </a:xfrm>
          <a:prstGeom prst="rect">
            <a:avLst/>
          </a:prstGeom>
          <a:noFill/>
          <a:effectLst>
            <a:outerShdw blurRad="50800" dist="50800" dir="5400000" sx="109000" sy="109000" algn="ctr" rotWithShape="0">
              <a:schemeClr val="accent6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СГК\Фото объединение\фото\IMG_20220906_094812_BURST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61" y="4605562"/>
            <a:ext cx="1512168" cy="2138057"/>
          </a:xfrm>
          <a:prstGeom prst="rect">
            <a:avLst/>
          </a:prstGeom>
          <a:noFill/>
          <a:effectLst>
            <a:outerShdw blurRad="50800" dist="50800" dir="5400000" sx="109000" sy="109000" algn="ctr" rotWithShape="0">
              <a:schemeClr val="accent6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0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173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МОЛОДЫЕ ГОЛОСА</vt:lpstr>
      <vt:lpstr> – формирование певческой культуры учащихся средствами вокального искусства; – создание комфортных условий для интересной творческой работы, способствующих развитию творческих навыков личности; – развитие воображения и музыкальной фантазии, эмоциональности в исполнении, а также двигательной культуры и артистизма. </vt:lpstr>
      <vt:lpstr>Задачи: </vt:lpstr>
      <vt:lpstr>Формы работы:</vt:lpstr>
      <vt:lpstr>Наши достижения: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</dc:creator>
  <cp:lastModifiedBy>Vlad</cp:lastModifiedBy>
  <cp:revision>24</cp:revision>
  <dcterms:created xsi:type="dcterms:W3CDTF">2023-10-26T08:22:42Z</dcterms:created>
  <dcterms:modified xsi:type="dcterms:W3CDTF">2023-11-11T12:27:23Z</dcterms:modified>
</cp:coreProperties>
</file>